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78" r:id="rId9"/>
    <p:sldId id="27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79466" autoAdjust="0"/>
  </p:normalViewPr>
  <p:slideViewPr>
    <p:cSldViewPr snapToGrid="0">
      <p:cViewPr varScale="1">
        <p:scale>
          <a:sx n="88" d="100"/>
          <a:sy n="88" d="100"/>
        </p:scale>
        <p:origin x="135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CA15A-0C86-4FF2-AFE3-39C462B30E11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EEF43-92F3-4FEB-9615-257E2FD99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87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A5686-0E2C-43AE-AF6C-71077CB7518E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B055E-E92F-4CD0-B156-70C37829B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79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82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58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47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78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99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120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63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6404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20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4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7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7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2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3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9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1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5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6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F1EC4-8794-47B9-97F8-03C910C25E09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0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3927" y="1262743"/>
            <a:ext cx="10492966" cy="4421648"/>
          </a:xfrm>
        </p:spPr>
        <p:txBody>
          <a:bodyPr>
            <a:normAutofit/>
          </a:bodyPr>
          <a:lstStyle/>
          <a:p>
            <a:r>
              <a:rPr lang="en-US" sz="7000" dirty="0" smtClean="0"/>
              <a:t>VEIN OF LABBE’</a:t>
            </a:r>
            <a:br>
              <a:rPr lang="en-US" sz="7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500" i="1" dirty="0" smtClean="0">
                <a:latin typeface="Bodoni MT Condensed" panose="02070606080606020203" pitchFamily="18" charset="0"/>
              </a:rPr>
              <a:t/>
            </a:r>
            <a:br>
              <a:rPr lang="en-US" sz="2500" i="1" dirty="0" smtClean="0">
                <a:latin typeface="Bodoni MT Condensed" panose="02070606080606020203" pitchFamily="18" charset="0"/>
              </a:rPr>
            </a:br>
            <a:r>
              <a:rPr lang="en-US" dirty="0" smtClean="0"/>
              <a:t>________________________</a:t>
            </a:r>
            <a:br>
              <a:rPr lang="en-US" dirty="0" smtClean="0"/>
            </a:br>
            <a:r>
              <a:rPr lang="en-US" sz="4400" dirty="0" smtClean="0"/>
              <a:t>Michela Rosso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8891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6986" y="459895"/>
            <a:ext cx="4020390" cy="1325563"/>
          </a:xfrm>
        </p:spPr>
        <p:txBody>
          <a:bodyPr/>
          <a:lstStyle/>
          <a:p>
            <a:r>
              <a:rPr lang="en-US" dirty="0" smtClean="0"/>
              <a:t>VEIN OF LABBE’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234" y="2099174"/>
            <a:ext cx="9125895" cy="3713151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en-US" sz="2600" dirty="0"/>
              <a:t>The inferior anastomotic vein, also known as vein of </a:t>
            </a:r>
            <a:r>
              <a:rPr lang="en-US" sz="2600" dirty="0" err="1"/>
              <a:t>Labbé</a:t>
            </a:r>
            <a:r>
              <a:rPr lang="en-US" sz="2600" dirty="0"/>
              <a:t>, is part of the superficial venous system of the brain. 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It </a:t>
            </a:r>
            <a:r>
              <a:rPr lang="en-US" dirty="0"/>
              <a:t>is </a:t>
            </a:r>
            <a:r>
              <a:rPr lang="en-US" dirty="0" smtClean="0"/>
              <a:t>named </a:t>
            </a:r>
            <a:r>
              <a:rPr lang="en-US" dirty="0"/>
              <a:t>after French surgeon </a:t>
            </a:r>
            <a:r>
              <a:rPr lang="en-US" b="1" dirty="0"/>
              <a:t>Charles </a:t>
            </a:r>
            <a:r>
              <a:rPr lang="en-US" b="1" dirty="0" err="1"/>
              <a:t>Labbé</a:t>
            </a:r>
            <a:r>
              <a:rPr lang="en-US" b="1" dirty="0"/>
              <a:t> </a:t>
            </a:r>
            <a:r>
              <a:rPr lang="en-US" dirty="0"/>
              <a:t>(1851-1889) who described it in his 3</a:t>
            </a:r>
            <a:r>
              <a:rPr lang="en-US" baseline="30000" dirty="0"/>
              <a:t>rd</a:t>
            </a:r>
            <a:r>
              <a:rPr lang="en-US" dirty="0"/>
              <a:t> year of medical school in </a:t>
            </a:r>
            <a:r>
              <a:rPr lang="en-US" dirty="0" smtClean="0"/>
              <a:t>1879</a:t>
            </a:r>
          </a:p>
          <a:p>
            <a:pPr>
              <a:spcBef>
                <a:spcPts val="1800"/>
              </a:spcBef>
            </a:pPr>
            <a:r>
              <a:rPr lang="en-US" dirty="0"/>
              <a:t>Surgically it is of importance in planning temporal lobectomy for refractory temporal epilepsy, as the vein should be preserved, often requiring some cortical tissue to be left behind. </a:t>
            </a:r>
          </a:p>
        </p:txBody>
      </p:sp>
    </p:spTree>
    <p:extLst>
      <p:ext uri="{BB962C8B-B14F-4D97-AF65-F5344CB8AC3E}">
        <p14:creationId xmlns:p14="http://schemas.microsoft.com/office/powerpoint/2010/main" val="244486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492" y="2175374"/>
            <a:ext cx="5246052" cy="371315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It </a:t>
            </a:r>
            <a:r>
              <a:rPr lang="en-US" sz="2600" dirty="0"/>
              <a:t>is the largest venous channel on the lateral surface of the brain that crosses the temporal lobe between the Sylvian fissure and the transverse sinus. It courses </a:t>
            </a:r>
            <a:r>
              <a:rPr lang="en-US" sz="2600" dirty="0" err="1" smtClean="0"/>
              <a:t>postero</a:t>
            </a:r>
            <a:r>
              <a:rPr lang="en-US" sz="2600" dirty="0" smtClean="0"/>
              <a:t>-inferiorly </a:t>
            </a:r>
            <a:r>
              <a:rPr lang="en-US" sz="2600" dirty="0"/>
              <a:t>from the mid-Sylvian fissure connecting the superficial middle cerebral vein to the anterolateral portion of the transverse sinus</a:t>
            </a:r>
            <a:r>
              <a:rPr lang="en-US" sz="2600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44" y="840720"/>
            <a:ext cx="5821569" cy="57886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6986" y="459895"/>
            <a:ext cx="4020390" cy="1325563"/>
          </a:xfrm>
        </p:spPr>
        <p:txBody>
          <a:bodyPr/>
          <a:lstStyle/>
          <a:p>
            <a:r>
              <a:rPr lang="en-US" dirty="0" smtClean="0"/>
              <a:t>VEIN OF LABBE’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25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6986" y="459895"/>
            <a:ext cx="4020390" cy="1325563"/>
          </a:xfrm>
        </p:spPr>
        <p:txBody>
          <a:bodyPr/>
          <a:lstStyle/>
          <a:p>
            <a:r>
              <a:rPr lang="en-US" dirty="0" smtClean="0"/>
              <a:t>VEIN OF LABBE’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14" y="2075515"/>
            <a:ext cx="4410400" cy="44053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730" y="1912704"/>
            <a:ext cx="4809242" cy="47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9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6986" y="459895"/>
            <a:ext cx="4020390" cy="1325563"/>
          </a:xfrm>
        </p:spPr>
        <p:txBody>
          <a:bodyPr/>
          <a:lstStyle/>
          <a:p>
            <a:r>
              <a:rPr lang="en-US" dirty="0" smtClean="0"/>
              <a:t>VEIN OF LABBE’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466" y="1785458"/>
            <a:ext cx="4652020" cy="4484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846" y="1642627"/>
            <a:ext cx="3768498" cy="474524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789321" y="6387873"/>
            <a:ext cx="22052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MRI: T1 with contrast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6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6986" y="459895"/>
            <a:ext cx="4020390" cy="1325563"/>
          </a:xfrm>
        </p:spPr>
        <p:txBody>
          <a:bodyPr/>
          <a:lstStyle/>
          <a:p>
            <a:r>
              <a:rPr lang="en-US" dirty="0" smtClean="0"/>
              <a:t>VEIN OF LABBE’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8" y="2004331"/>
            <a:ext cx="11118544" cy="383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6986" y="459895"/>
            <a:ext cx="4020390" cy="1325563"/>
          </a:xfrm>
        </p:spPr>
        <p:txBody>
          <a:bodyPr/>
          <a:lstStyle/>
          <a:p>
            <a:r>
              <a:rPr lang="en-US" dirty="0" smtClean="0"/>
              <a:t>VEIN OF LABBE’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2" y="2026784"/>
            <a:ext cx="11233596" cy="394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0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410" y="1836674"/>
            <a:ext cx="3573021" cy="43439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56" y="186066"/>
            <a:ext cx="4102553" cy="14464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48"/>
          <a:stretch/>
        </p:blipFill>
        <p:spPr>
          <a:xfrm>
            <a:off x="6949636" y="1531875"/>
            <a:ext cx="3413568" cy="46487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96410" y="1530386"/>
            <a:ext cx="3104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FLAIR: large hemorrhagic venous infarct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6949636" y="6180618"/>
            <a:ext cx="38753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thrombus in the right vein of </a:t>
            </a:r>
            <a:r>
              <a:rPr lang="en-US" dirty="0" err="1"/>
              <a:t>Labbe</a:t>
            </a:r>
            <a:r>
              <a:rPr lang="en-US" dirty="0"/>
              <a:t> (arrowheads) is </a:t>
            </a:r>
            <a:r>
              <a:rPr lang="en-US" dirty="0" err="1" smtClean="0"/>
              <a:t>hyperintense</a:t>
            </a:r>
            <a:r>
              <a:rPr lang="en-US" dirty="0" smtClean="0"/>
              <a:t> on T1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31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096" y="153409"/>
            <a:ext cx="4059010" cy="14311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6"/>
          <a:stretch/>
        </p:blipFill>
        <p:spPr>
          <a:xfrm>
            <a:off x="1948543" y="1584549"/>
            <a:ext cx="3429000" cy="47959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"/>
          <a:stretch/>
        </p:blipFill>
        <p:spPr>
          <a:xfrm>
            <a:off x="6806973" y="1584549"/>
            <a:ext cx="3719512" cy="463082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30194" y="6380501"/>
            <a:ext cx="10426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thrombus in the right vein of </a:t>
            </a:r>
            <a:r>
              <a:rPr lang="en-US" dirty="0" err="1"/>
              <a:t>Labbe</a:t>
            </a:r>
            <a:r>
              <a:rPr lang="en-US" dirty="0"/>
              <a:t> (arrowheads) is </a:t>
            </a:r>
            <a:r>
              <a:rPr lang="en-US" dirty="0" err="1"/>
              <a:t>hypointense</a:t>
            </a:r>
            <a:r>
              <a:rPr lang="en-US" dirty="0"/>
              <a:t> on GRE, and absent bright signal on MRV</a:t>
            </a:r>
          </a:p>
        </p:txBody>
      </p:sp>
    </p:spTree>
    <p:extLst>
      <p:ext uri="{BB962C8B-B14F-4D97-AF65-F5344CB8AC3E}">
        <p14:creationId xmlns:p14="http://schemas.microsoft.com/office/powerpoint/2010/main" val="347188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5636</TotalTime>
  <Words>163</Words>
  <Application>Microsoft Office PowerPoint</Application>
  <PresentationFormat>Widescreen</PresentationFormat>
  <Paragraphs>24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Bodoni MT Condensed</vt:lpstr>
      <vt:lpstr>Calibri</vt:lpstr>
      <vt:lpstr>Calibri Light</vt:lpstr>
      <vt:lpstr>Office Theme</vt:lpstr>
      <vt:lpstr>VEIN OF LABBE’   ________________________ Michela Rosso</vt:lpstr>
      <vt:lpstr>VEIN OF LABBE’</vt:lpstr>
      <vt:lpstr>VEIN OF LABBE’</vt:lpstr>
      <vt:lpstr>VEIN OF LABBE’</vt:lpstr>
      <vt:lpstr>VEIN OF LABBE’</vt:lpstr>
      <vt:lpstr>VEIN OF LABBE’</vt:lpstr>
      <vt:lpstr>VEIN OF LABBE’</vt:lpstr>
      <vt:lpstr>PowerPoint Presentation</vt:lpstr>
      <vt:lpstr>PowerPoint Presentation</vt:lpstr>
    </vt:vector>
  </TitlesOfParts>
  <Company>Penn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Rosso, Michela</dc:creator>
  <cp:lastModifiedBy>Rosso, Michela</cp:lastModifiedBy>
  <cp:revision>65</cp:revision>
  <dcterms:created xsi:type="dcterms:W3CDTF">2022-08-15T14:35:38Z</dcterms:created>
  <dcterms:modified xsi:type="dcterms:W3CDTF">2023-03-23T11:58:00Z</dcterms:modified>
</cp:coreProperties>
</file>