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2" r:id="rId4"/>
    <p:sldId id="264" r:id="rId5"/>
    <p:sldId id="260" r:id="rId6"/>
    <p:sldId id="267" r:id="rId7"/>
    <p:sldId id="258" r:id="rId8"/>
    <p:sldId id="265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5840"/>
  </p:normalViewPr>
  <p:slideViewPr>
    <p:cSldViewPr snapToGrid="0">
      <p:cViewPr varScale="1">
        <p:scale>
          <a:sx n="88" d="100"/>
          <a:sy n="88" d="100"/>
        </p:scale>
        <p:origin x="184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D5446D-9735-B344-BC60-759010A804D0}" type="datetimeFigureOut">
              <a:rPr lang="en-US" smtClean="0"/>
              <a:t>8/24/22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6B15B2-6E18-884C-A051-88957A6F0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173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Differential: HUS (typically after infection)</a:t>
            </a:r>
          </a:p>
          <a:p>
            <a:r>
              <a:rPr lang="en-US" dirty="0" err="1"/>
              <a:t>aHUS</a:t>
            </a:r>
            <a:r>
              <a:rPr lang="en-US" dirty="0"/>
              <a:t> (other complement abnormalities)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6B15B2-6E18-884C-A051-88957A6F0F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362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HelveticaNeue" panose="02000503000000020004" pitchFamily="2" charset="0"/>
              </a:rPr>
              <a:t>ultralarge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HelveticaNeue" panose="02000503000000020004" pitchFamily="2" charset="0"/>
              </a:rPr>
              <a:t> VWF (von Willebrand Factor) multimers to be secreted from their endothelial storage site in Weibel-Palade bodies and to either remain attached to the endothelial surface or released into the circulation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6B15B2-6E18-884C-A051-88957A6F0F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270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proportion of patients with a recurrence of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aTTP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overall study period (the drug treatment period plus a 28-day follow-up period after discontinuation of drug treatment) was lower in the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Cablivi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 (13 percent) compared to the placebo group (38 percent), a finding that was statistically significant.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6B15B2-6E18-884C-A051-88957A6F0F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882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E0054-1602-168E-52F2-D59B332A34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D6FE56-527C-7C3F-F92F-3895EFDD2B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97A27-AC74-8307-BFDD-1FF49DF9A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2D10-3E8F-C64E-8513-1BCBF0FB7274}" type="datetimeFigureOut">
              <a:rPr lang="en-US" smtClean="0"/>
              <a:t>8/24/22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BCE31-8A83-E2FD-A5B0-655D95D0B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EBCB7-759C-274A-3A6F-673C21125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902CB-A9F5-CE45-8950-51FA8B687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9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8BE42-F2D3-F4F0-0CAA-4F638A4DE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84356-0B25-77BC-F240-0AE5B6D82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8210C3-DEF9-2324-B0CE-14D02CC2B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2D10-3E8F-C64E-8513-1BCBF0FB7274}" type="datetimeFigureOut">
              <a:rPr lang="en-US" smtClean="0"/>
              <a:t>8/24/22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7357E-3F8E-217C-6609-118CC9A40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3CC5E-B0F9-B9C2-6BBA-B4A3CBF88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902CB-A9F5-CE45-8950-51FA8B687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33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F9014-6EF9-5749-C6D7-ED9291BBF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ADD1BC-10CA-A8C5-E813-BA3502A15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377149-20EA-56DF-5855-3E13CDDF0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2D10-3E8F-C64E-8513-1BCBF0FB7274}" type="datetimeFigureOut">
              <a:rPr lang="en-US" smtClean="0"/>
              <a:t>8/24/22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3C028-DCCB-31FE-E9AC-1B539D477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82250-72E2-7085-FEBB-5EBED9C8A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902CB-A9F5-CE45-8950-51FA8B687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462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9929B-CA2B-7F0E-5B86-1F98C62F4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04BB0-29C5-AEA2-8A43-40B3BB710E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81AD8E-C669-128D-F830-ED29D71989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F23A98-01E9-CC07-0D9E-8827EB287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2D10-3E8F-C64E-8513-1BCBF0FB7274}" type="datetimeFigureOut">
              <a:rPr lang="en-US" smtClean="0"/>
              <a:t>8/24/22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FF2000-0A77-152C-3209-644CFFF32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660D1B-052D-28B6-E975-2DD9F70A4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902CB-A9F5-CE45-8950-51FA8B687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090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D68AD-D213-DC55-110B-0D7628050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85D800-85D2-E895-668F-C175ED0A9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F014A7-935E-5029-19B9-B70A13F2B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96A67B-D552-C473-35C2-EF02147854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2E9EA9-3455-8CEF-AEC7-53DFD97F1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A2C429-6205-CA65-9284-ADD9CE385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2D10-3E8F-C64E-8513-1BCBF0FB7274}" type="datetimeFigureOut">
              <a:rPr lang="en-US" smtClean="0"/>
              <a:t>8/24/22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90AC0E-FEE0-14E5-D692-162834E6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988E86-6110-D099-9332-80FD1C629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902CB-A9F5-CE45-8950-51FA8B687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326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1EC17-CE49-38FF-DE36-614FCD317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F705C8-5E1C-7CF7-1692-48C829E85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2D10-3E8F-C64E-8513-1BCBF0FB7274}" type="datetimeFigureOut">
              <a:rPr lang="en-US" smtClean="0"/>
              <a:t>8/24/22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CD7905-EFD7-3B3A-9914-BD5ED3621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A031C7-1AFB-482E-F8A0-4798DB8C6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902CB-A9F5-CE45-8950-51FA8B687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058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02C814-ED82-0213-D641-7B118218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2D10-3E8F-C64E-8513-1BCBF0FB7274}" type="datetimeFigureOut">
              <a:rPr lang="en-US" smtClean="0"/>
              <a:t>8/24/22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3480DA-4269-D650-A04F-5D10A216A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F287E6-3C80-A6BE-9468-6C8F1FC5D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902CB-A9F5-CE45-8950-51FA8B687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660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ED7B2-3F8B-66B4-F7B2-0088AA755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3346C-88E6-844C-4D91-F86D87F94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6814D-7CA0-9833-6C71-BE679FFE0C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56F08C-5768-E646-D05F-25C5F074F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2D10-3E8F-C64E-8513-1BCBF0FB7274}" type="datetimeFigureOut">
              <a:rPr lang="en-US" smtClean="0"/>
              <a:t>8/24/22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491348-F469-F076-D2E5-3709425EE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423C34-6540-1955-2550-02DD3DDD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902CB-A9F5-CE45-8950-51FA8B687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103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8B389-A1EF-D353-D1F0-38913A309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37E51C-D119-A300-3541-2DCAC32D27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86D45-638E-E104-A0D2-E1D2A9C7D5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299730-26AB-51E1-5912-013EA7248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2D10-3E8F-C64E-8513-1BCBF0FB7274}" type="datetimeFigureOut">
              <a:rPr lang="en-US" smtClean="0"/>
              <a:t>8/24/22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2A8102-F1FC-55E0-0D5C-D9A356424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1261FC-66D8-5053-945E-06CCF24B9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902CB-A9F5-CE45-8950-51FA8B687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538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E7944-B1DC-2F22-B012-FACE6EBFB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3D52BB-04BF-6539-A0A8-1711F93242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54DF18-0FF3-19E8-E324-65CF7AFB5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2D10-3E8F-C64E-8513-1BCBF0FB7274}" type="datetimeFigureOut">
              <a:rPr lang="en-US" smtClean="0"/>
              <a:t>8/24/22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8F048-1F62-C2C5-A7B2-9317E63E2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30C948-7FFF-DD6A-1439-93F9DEAAE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902CB-A9F5-CE45-8950-51FA8B687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36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89CE1-9D73-6420-F5B2-C85E76ED4F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ECA4E8-6706-DAF3-12BB-CD5B998CA0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5CF71-2201-8F8E-C7E1-A0D1DF515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2D10-3E8F-C64E-8513-1BCBF0FB7274}" type="datetimeFigureOut">
              <a:rPr lang="en-US" smtClean="0"/>
              <a:t>8/24/22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5956C-25B1-C305-F0D6-C52952067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17442-8BFE-4017-5FAC-25C144103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902CB-A9F5-CE45-8950-51FA8B687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606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F53858-6487-7225-03D8-21824E44E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DC94BF-0999-017B-153D-867E85627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EFD1B-EE26-2936-2D5C-3C84440AFD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72D10-3E8F-C64E-8513-1BCBF0FB7274}" type="datetimeFigureOut">
              <a:rPr lang="en-US" smtClean="0"/>
              <a:t>8/24/22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E3A0F-BCF3-7E04-96EB-F1C5A9826D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63C366-C13C-BFF0-1DC9-E04A57507B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902CB-A9F5-CE45-8950-51FA8B687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759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da.gov/news-events/press-announcements/fda-approves-first-therapy-treatment-adult-patients-rare-blood-clotting-disorder" TargetMode="External"/><Relationship Id="rId2" Type="http://schemas.openxmlformats.org/officeDocument/2006/relationships/hyperlink" Target="https://doi.org/10.1161/STROKEAHA.121.03443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1B211-D6DA-CC71-9B99-9BC9F55D63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TTP and Stroke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EB6C3F-C3E8-3E26-0F72-9CD04B3A30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Sahily Reyes-Esteves, MD, PhD</a:t>
            </a:r>
          </a:p>
        </p:txBody>
      </p:sp>
    </p:spTree>
    <p:extLst>
      <p:ext uri="{BB962C8B-B14F-4D97-AF65-F5344CB8AC3E}">
        <p14:creationId xmlns:p14="http://schemas.microsoft.com/office/powerpoint/2010/main" val="2145158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8904A-D5B0-B803-84A7-73CF59C26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Thrombocytopenic Thrombotic Purpura (TTP)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9618E-4347-EE72-7152-3A74C15D1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Clinical manifestations (&lt;10% have pentad):</a:t>
            </a:r>
          </a:p>
          <a:p>
            <a:pPr lvl="1"/>
            <a:r>
              <a:rPr lang="en-US" u="sng" dirty="0"/>
              <a:t>Microangiopathic</a:t>
            </a:r>
            <a:r>
              <a:rPr lang="en-US" dirty="0"/>
              <a:t> hemolytic anemia (MAHA)</a:t>
            </a:r>
          </a:p>
          <a:p>
            <a:pPr lvl="1"/>
            <a:r>
              <a:rPr lang="en-US" dirty="0"/>
              <a:t>Thrombocytopenia</a:t>
            </a:r>
          </a:p>
          <a:p>
            <a:pPr lvl="1"/>
            <a:r>
              <a:rPr lang="en-US" dirty="0"/>
              <a:t>Fever</a:t>
            </a:r>
          </a:p>
          <a:p>
            <a:pPr lvl="1"/>
            <a:r>
              <a:rPr lang="en-US" dirty="0"/>
              <a:t>Renal insufficiency </a:t>
            </a:r>
          </a:p>
          <a:p>
            <a:pPr lvl="1"/>
            <a:r>
              <a:rPr lang="en-US" dirty="0"/>
              <a:t>Neurological symptoms</a:t>
            </a:r>
          </a:p>
          <a:p>
            <a:r>
              <a:rPr lang="en-US" dirty="0"/>
              <a:t>Caused by </a:t>
            </a:r>
            <a:r>
              <a:rPr lang="en-US" b="1" dirty="0"/>
              <a:t>ADAMTS13</a:t>
            </a:r>
            <a:r>
              <a:rPr lang="en-US" dirty="0"/>
              <a:t> </a:t>
            </a:r>
            <a:r>
              <a:rPr lang="en-US" b="1" dirty="0"/>
              <a:t>deficiency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vWF</a:t>
            </a:r>
            <a:r>
              <a:rPr lang="en-US" dirty="0"/>
              <a:t> multimer protease </a:t>
            </a:r>
          </a:p>
        </p:txBody>
      </p:sp>
    </p:spTree>
    <p:extLst>
      <p:ext uri="{BB962C8B-B14F-4D97-AF65-F5344CB8AC3E}">
        <p14:creationId xmlns:p14="http://schemas.microsoft.com/office/powerpoint/2010/main" val="90904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DF] Thrombotic thrombocytopenic purpura. | Semantic Scholar">
            <a:extLst>
              <a:ext uri="{FF2B5EF4-FFF2-40B4-BE49-F238E27FC236}">
                <a16:creationId xmlns:a16="http://schemas.microsoft.com/office/drawing/2014/main" id="{AC3175EA-40FE-F3C0-E5C6-9E423D9CDE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3"/>
          <a:stretch/>
        </p:blipFill>
        <p:spPr bwMode="auto">
          <a:xfrm>
            <a:off x="1270001" y="0"/>
            <a:ext cx="94850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2695FE-D156-D499-51AB-1913EA4B369C}"/>
              </a:ext>
            </a:extLst>
          </p:cNvPr>
          <p:cNvSpPr txBox="1"/>
          <p:nvPr/>
        </p:nvSpPr>
        <p:spPr>
          <a:xfrm>
            <a:off x="9027220" y="367368"/>
            <a:ext cx="2783454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Berangere</a:t>
            </a:r>
            <a:r>
              <a:rPr lang="en-US" dirty="0"/>
              <a:t> et al. Blood 2017</a:t>
            </a:r>
          </a:p>
        </p:txBody>
      </p:sp>
    </p:spTree>
    <p:extLst>
      <p:ext uri="{BB962C8B-B14F-4D97-AF65-F5344CB8AC3E}">
        <p14:creationId xmlns:p14="http://schemas.microsoft.com/office/powerpoint/2010/main" val="1392968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F6381-FD2F-87AB-E272-334A09053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Neurologic manifestations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3AE05-ED85-9A5A-1501-5F5B8489CC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Wide range! </a:t>
            </a:r>
            <a:r>
              <a:rPr lang="en-US" dirty="0"/>
              <a:t>But 60% have neurologic symptoms at onset. </a:t>
            </a:r>
          </a:p>
          <a:p>
            <a:r>
              <a:rPr lang="en-US" b="1" dirty="0"/>
              <a:t>Mild:</a:t>
            </a:r>
          </a:p>
          <a:p>
            <a:pPr lvl="1"/>
            <a:r>
              <a:rPr lang="en-US" dirty="0"/>
              <a:t>Headache</a:t>
            </a:r>
          </a:p>
          <a:p>
            <a:pPr lvl="1"/>
            <a:r>
              <a:rPr lang="en-US" dirty="0"/>
              <a:t>Confusion/fatigue/delirium (more in older adults)</a:t>
            </a:r>
          </a:p>
          <a:p>
            <a:r>
              <a:rPr lang="en-US" b="1" dirty="0"/>
              <a:t>Severe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Stroke</a:t>
            </a:r>
          </a:p>
          <a:p>
            <a:pPr lvl="2"/>
            <a:r>
              <a:rPr lang="en-US" dirty="0"/>
              <a:t>Microangiopathic?</a:t>
            </a:r>
          </a:p>
          <a:p>
            <a:pPr lvl="1"/>
            <a:r>
              <a:rPr lang="en-US" dirty="0"/>
              <a:t>Seizures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i="1" dirty="0"/>
              <a:t>Heart and GI are other common sites of ischemia </a:t>
            </a:r>
          </a:p>
        </p:txBody>
      </p:sp>
    </p:spTree>
    <p:extLst>
      <p:ext uri="{BB962C8B-B14F-4D97-AF65-F5344CB8AC3E}">
        <p14:creationId xmlns:p14="http://schemas.microsoft.com/office/powerpoint/2010/main" val="304055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8904A-D5B0-B803-84A7-73CF59C26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TTP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9618E-4347-EE72-7152-3A74C15D1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ADAMTS13 deficiency:</a:t>
            </a:r>
          </a:p>
          <a:p>
            <a:pPr lvl="1"/>
            <a:r>
              <a:rPr lang="en-US" dirty="0"/>
              <a:t>Immune (mostly acquired auto-</a:t>
            </a:r>
            <a:r>
              <a:rPr lang="en-US" dirty="0" err="1"/>
              <a:t>IgGs</a:t>
            </a:r>
            <a:r>
              <a:rPr lang="en-US" dirty="0"/>
              <a:t> in adulthood)</a:t>
            </a:r>
          </a:p>
          <a:p>
            <a:pPr lvl="2"/>
            <a:r>
              <a:rPr lang="en-US" dirty="0"/>
              <a:t>Higher risk in Black patients, and in women </a:t>
            </a:r>
          </a:p>
          <a:p>
            <a:pPr lvl="2"/>
            <a:r>
              <a:rPr lang="en-US" dirty="0"/>
              <a:t>Most idiopathic, but also ~HIV, cancer, pregnancy </a:t>
            </a:r>
          </a:p>
          <a:p>
            <a:pPr lvl="1"/>
            <a:r>
              <a:rPr lang="en-US" dirty="0"/>
              <a:t>Genetic (AR; in childhood)</a:t>
            </a:r>
          </a:p>
          <a:p>
            <a:r>
              <a:rPr lang="en-US" dirty="0"/>
              <a:t>This is a chronic disease:</a:t>
            </a:r>
          </a:p>
          <a:p>
            <a:pPr lvl="1"/>
            <a:r>
              <a:rPr lang="en-US" dirty="0"/>
              <a:t>Acute relapses triggered by illness or stress… or nothing </a:t>
            </a:r>
          </a:p>
          <a:p>
            <a:pPr lvl="1"/>
            <a:r>
              <a:rPr lang="en-US" dirty="0"/>
              <a:t>Chronic/smoldering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461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7BE9F865-D7C8-B0D0-54AD-C0D97CF94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100" y="425450"/>
            <a:ext cx="7772400" cy="54545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0BF32C-1DE4-CF25-069D-02961C69C215}"/>
              </a:ext>
            </a:extLst>
          </p:cNvPr>
          <p:cNvSpPr txBox="1"/>
          <p:nvPr/>
        </p:nvSpPr>
        <p:spPr>
          <a:xfrm>
            <a:off x="7289665" y="6247884"/>
            <a:ext cx="4597669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Matthews et al. J Stroke </a:t>
            </a:r>
            <a:r>
              <a:rPr lang="en-US" dirty="0" err="1"/>
              <a:t>Cerebrovasc</a:t>
            </a:r>
            <a:r>
              <a:rPr lang="en-US" dirty="0"/>
              <a:t> Dis 2022</a:t>
            </a:r>
          </a:p>
        </p:txBody>
      </p:sp>
    </p:spTree>
    <p:extLst>
      <p:ext uri="{BB962C8B-B14F-4D97-AF65-F5344CB8AC3E}">
        <p14:creationId xmlns:p14="http://schemas.microsoft.com/office/powerpoint/2010/main" val="1975202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F784C-A254-C1D7-51C7-AC7BEFC6E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to Manage?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1A753-0F4D-C4EA-A1D1-9F6E2C8E0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Dx/Monitoring: </a:t>
            </a:r>
            <a:r>
              <a:rPr lang="en-US" dirty="0"/>
              <a:t>Measurement of ADAMTS13, both the enzyme activity level (&lt;10%) and the presence of inhibitor activity </a:t>
            </a:r>
          </a:p>
          <a:p>
            <a:pPr lvl="1"/>
            <a:r>
              <a:rPr lang="en-US" dirty="0"/>
              <a:t>Correlates with stroke recurrence </a:t>
            </a:r>
          </a:p>
          <a:p>
            <a:r>
              <a:rPr lang="en-US" b="1" dirty="0"/>
              <a:t>Treatment</a:t>
            </a:r>
            <a:r>
              <a:rPr lang="en-US" dirty="0"/>
              <a:t>: immunosuppression</a:t>
            </a:r>
          </a:p>
          <a:p>
            <a:pPr lvl="1"/>
            <a:r>
              <a:rPr lang="en-US" dirty="0"/>
              <a:t>PLEX and steroids daily until </a:t>
            </a:r>
            <a:r>
              <a:rPr lang="en-US" dirty="0" err="1"/>
              <a:t>plt</a:t>
            </a:r>
            <a:r>
              <a:rPr lang="en-US" dirty="0"/>
              <a:t>&gt;150k</a:t>
            </a:r>
          </a:p>
          <a:p>
            <a:pPr lvl="1"/>
            <a:r>
              <a:rPr lang="en-US" dirty="0"/>
              <a:t>Chemo (</a:t>
            </a:r>
            <a:r>
              <a:rPr lang="en-US" dirty="0" err="1"/>
              <a:t>Ritux</a:t>
            </a:r>
            <a:r>
              <a:rPr lang="en-US" dirty="0"/>
              <a:t>, Cytoxan,, vincristine, etc.) </a:t>
            </a:r>
          </a:p>
          <a:p>
            <a:pPr lvl="1"/>
            <a:r>
              <a:rPr lang="en-US" dirty="0"/>
              <a:t>Salvage splenectomy </a:t>
            </a:r>
          </a:p>
          <a:p>
            <a:pPr lvl="1"/>
            <a:r>
              <a:rPr lang="en-US" i="1" dirty="0"/>
              <a:t>+ </a:t>
            </a:r>
            <a:r>
              <a:rPr lang="en-US" i="1" dirty="0" err="1"/>
              <a:t>Caplacizumab</a:t>
            </a:r>
            <a:endParaRPr lang="en-US" i="1" dirty="0"/>
          </a:p>
          <a:p>
            <a:r>
              <a:rPr lang="en-US" dirty="0"/>
              <a:t>TNK and EVT? </a:t>
            </a:r>
            <a:r>
              <a:rPr lang="en-US" dirty="0">
                <a:sym typeface="Wingdings" pitchFamily="2" charset="2"/>
              </a:rPr>
              <a:t> no evidence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998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oin, posing&#10;&#10;Description automatically generated">
            <a:extLst>
              <a:ext uri="{FF2B5EF4-FFF2-40B4-BE49-F238E27FC236}">
                <a16:creationId xmlns:a16="http://schemas.microsoft.com/office/drawing/2014/main" id="{291EF62C-F1B5-F8EB-F4E5-DC3A40994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514" y="734576"/>
            <a:ext cx="7772400" cy="51856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12EB10-E25A-FB33-C1FC-33481ACCD78A}"/>
              </a:ext>
            </a:extLst>
          </p:cNvPr>
          <p:cNvSpPr txBox="1"/>
          <p:nvPr/>
        </p:nvSpPr>
        <p:spPr>
          <a:xfrm>
            <a:off x="7289665" y="6247884"/>
            <a:ext cx="4597669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Matthews et al. J Stroke </a:t>
            </a:r>
            <a:r>
              <a:rPr lang="en-US" dirty="0" err="1"/>
              <a:t>Cerebrovasc</a:t>
            </a:r>
            <a:r>
              <a:rPr lang="en-US" dirty="0"/>
              <a:t> Dis 2022</a:t>
            </a:r>
          </a:p>
        </p:txBody>
      </p:sp>
    </p:spTree>
    <p:extLst>
      <p:ext uri="{BB962C8B-B14F-4D97-AF65-F5344CB8AC3E}">
        <p14:creationId xmlns:p14="http://schemas.microsoft.com/office/powerpoint/2010/main" val="3196500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D1417-537A-EA68-670F-B24DF73D5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7E5BE-C7BA-817E-6DFB-EFE6F2027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err="1"/>
              <a:t>Albo</a:t>
            </a:r>
            <a:r>
              <a:rPr lang="en-US" dirty="0"/>
              <a:t>, et al. Thrombotic Thrombocytopenic Purpura (ADAMTS13 [a </a:t>
            </a:r>
            <a:r>
              <a:rPr lang="en-US" dirty="0" err="1"/>
              <a:t>Disintegrin</a:t>
            </a:r>
            <a:r>
              <a:rPr lang="en-US" dirty="0"/>
              <a:t> and Metalloproteinase With a Thrombospondin Type 1 Motif, Member 13] Deficiency) as Cause of Recurrent </a:t>
            </a:r>
            <a:r>
              <a:rPr lang="en-US" dirty="0" err="1"/>
              <a:t>Multiterritory</a:t>
            </a:r>
            <a:r>
              <a:rPr lang="en-US" dirty="0"/>
              <a:t> Ischemic Strokes, Stroke. 2022;53:e237–e240, </a:t>
            </a:r>
            <a:r>
              <a:rPr lang="en-US" dirty="0">
                <a:hlinkClick r:id="rId2"/>
              </a:rPr>
              <a:t>https://doi.org/10.1161/STROKEAHA.121.034434</a:t>
            </a:r>
            <a:r>
              <a:rPr lang="en-US" dirty="0"/>
              <a:t> </a:t>
            </a:r>
          </a:p>
          <a:p>
            <a:r>
              <a:rPr lang="en-US" dirty="0">
                <a:effectLst/>
              </a:rPr>
              <a:t>Joly BS, </a:t>
            </a:r>
            <a:r>
              <a:rPr lang="en-US" dirty="0" err="1">
                <a:effectLst/>
              </a:rPr>
              <a:t>Coppo</a:t>
            </a:r>
            <a:r>
              <a:rPr lang="en-US" dirty="0">
                <a:effectLst/>
              </a:rPr>
              <a:t> P, </a:t>
            </a:r>
            <a:r>
              <a:rPr lang="en-US" dirty="0" err="1">
                <a:effectLst/>
              </a:rPr>
              <a:t>Veyradier</a:t>
            </a:r>
            <a:r>
              <a:rPr lang="en-US" dirty="0">
                <a:effectLst/>
              </a:rPr>
              <a:t> A. Thrombotic thrombocytopenic purpura. Blood. 2017 May 25;129(21):2836-2846. </a:t>
            </a:r>
            <a:r>
              <a:rPr lang="en-US" dirty="0" err="1">
                <a:effectLst/>
              </a:rPr>
              <a:t>doi</a:t>
            </a:r>
            <a:r>
              <a:rPr lang="en-US" dirty="0">
                <a:effectLst/>
              </a:rPr>
              <a:t>: 10.1182/blood-2016-10-709857. </a:t>
            </a:r>
            <a:r>
              <a:rPr lang="en-US" dirty="0" err="1">
                <a:effectLst/>
              </a:rPr>
              <a:t>Epub</a:t>
            </a:r>
            <a:r>
              <a:rPr lang="en-US" dirty="0">
                <a:effectLst/>
              </a:rPr>
              <a:t> 2017 Apr 17. PMID: 28416507.</a:t>
            </a:r>
          </a:p>
          <a:p>
            <a:r>
              <a:rPr lang="en-US" dirty="0"/>
              <a:t>Matthews A, </a:t>
            </a:r>
            <a:r>
              <a:rPr lang="en-US" dirty="0" err="1"/>
              <a:t>Yui</a:t>
            </a:r>
            <a:r>
              <a:rPr lang="en-US" dirty="0"/>
              <a:t> J, Chiang EY, </a:t>
            </a:r>
            <a:r>
              <a:rPr lang="en-US" dirty="0" err="1"/>
              <a:t>Pishko</a:t>
            </a:r>
            <a:r>
              <a:rPr lang="en-US" dirty="0"/>
              <a:t> AM, </a:t>
            </a:r>
            <a:r>
              <a:rPr lang="en-US" dirty="0" err="1"/>
              <a:t>Cuker</a:t>
            </a:r>
            <a:r>
              <a:rPr lang="en-US" dirty="0"/>
              <a:t> A, </a:t>
            </a:r>
            <a:r>
              <a:rPr lang="en-US" dirty="0" err="1"/>
              <a:t>Cucchiara</a:t>
            </a:r>
            <a:r>
              <a:rPr lang="en-US" dirty="0"/>
              <a:t> BL, George D, </a:t>
            </a:r>
            <a:r>
              <a:rPr lang="en-US" dirty="0" err="1"/>
              <a:t>Sayani</a:t>
            </a:r>
            <a:r>
              <a:rPr lang="en-US" dirty="0"/>
              <a:t> F, Mullen MT. Cerebral Infarction due to Severe ADAMTS-13 Deficiency with Normal Hematological Parameters: A Cause of Cryptogenic Stroke. J Stroke </a:t>
            </a:r>
            <a:r>
              <a:rPr lang="en-US" dirty="0" err="1"/>
              <a:t>Cerebrovasc</a:t>
            </a:r>
            <a:r>
              <a:rPr lang="en-US" dirty="0"/>
              <a:t> Dis. 2022 Jun;31(6):106431. </a:t>
            </a:r>
            <a:r>
              <a:rPr lang="en-US" dirty="0" err="1"/>
              <a:t>doi</a:t>
            </a:r>
            <a:r>
              <a:rPr lang="en-US" dirty="0"/>
              <a:t>: 10.1016/j.jstrokecerebrovasdis.2022.106431. </a:t>
            </a:r>
            <a:r>
              <a:rPr lang="en-US" dirty="0" err="1"/>
              <a:t>Epub</a:t>
            </a:r>
            <a:r>
              <a:rPr lang="en-US" dirty="0"/>
              <a:t> 2022 Mar 16. PMID: 35305536.</a:t>
            </a:r>
          </a:p>
          <a:p>
            <a:r>
              <a:rPr lang="en-US" dirty="0" err="1">
                <a:effectLst/>
              </a:rPr>
              <a:t>Prevel</a:t>
            </a:r>
            <a:r>
              <a:rPr lang="en-US" dirty="0">
                <a:effectLst/>
              </a:rPr>
              <a:t> R, </a:t>
            </a:r>
            <a:r>
              <a:rPr lang="en-US" dirty="0" err="1">
                <a:effectLst/>
              </a:rPr>
              <a:t>Roubaud-Baudron</a:t>
            </a:r>
            <a:r>
              <a:rPr lang="en-US" dirty="0">
                <a:effectLst/>
              </a:rPr>
              <a:t> C, </a:t>
            </a:r>
            <a:r>
              <a:rPr lang="en-US" dirty="0" err="1">
                <a:effectLst/>
              </a:rPr>
              <a:t>Gourlain</a:t>
            </a:r>
            <a:r>
              <a:rPr lang="en-US" dirty="0">
                <a:effectLst/>
              </a:rPr>
              <a:t> S, </a:t>
            </a:r>
            <a:r>
              <a:rPr lang="en-US" dirty="0" err="1">
                <a:effectLst/>
              </a:rPr>
              <a:t>Jamme</a:t>
            </a:r>
            <a:r>
              <a:rPr lang="en-US" dirty="0">
                <a:effectLst/>
              </a:rPr>
              <a:t> M, Peres K, Benhamou Y, </a:t>
            </a:r>
            <a:r>
              <a:rPr lang="en-US" dirty="0" err="1">
                <a:effectLst/>
              </a:rPr>
              <a:t>Galicier</a:t>
            </a:r>
            <a:r>
              <a:rPr lang="en-US" dirty="0">
                <a:effectLst/>
              </a:rPr>
              <a:t> L, </a:t>
            </a:r>
            <a:r>
              <a:rPr lang="en-US" dirty="0" err="1">
                <a:effectLst/>
              </a:rPr>
              <a:t>Azoulay</a:t>
            </a:r>
            <a:r>
              <a:rPr lang="en-US" dirty="0">
                <a:effectLst/>
              </a:rPr>
              <a:t> E, </a:t>
            </a:r>
            <a:r>
              <a:rPr lang="en-US" dirty="0" err="1">
                <a:effectLst/>
              </a:rPr>
              <a:t>Poullin</a:t>
            </a:r>
            <a:r>
              <a:rPr lang="en-US" dirty="0">
                <a:effectLst/>
              </a:rPr>
              <a:t> P, </a:t>
            </a:r>
            <a:r>
              <a:rPr lang="en-US" dirty="0" err="1">
                <a:effectLst/>
              </a:rPr>
              <a:t>Provôt</a:t>
            </a:r>
            <a:r>
              <a:rPr lang="en-US" dirty="0">
                <a:effectLst/>
              </a:rPr>
              <a:t> F, Maury E, </a:t>
            </a:r>
            <a:r>
              <a:rPr lang="en-US" dirty="0" err="1">
                <a:effectLst/>
              </a:rPr>
              <a:t>Presne</a:t>
            </a:r>
            <a:r>
              <a:rPr lang="en-US" dirty="0">
                <a:effectLst/>
              </a:rPr>
              <a:t> C, Hamidou M, Saheb S, </a:t>
            </a:r>
            <a:r>
              <a:rPr lang="en-US" dirty="0" err="1">
                <a:effectLst/>
              </a:rPr>
              <a:t>Wynckel</a:t>
            </a:r>
            <a:r>
              <a:rPr lang="en-US" dirty="0">
                <a:effectLst/>
              </a:rPr>
              <a:t> A, Servais A, </a:t>
            </a:r>
            <a:r>
              <a:rPr lang="en-US" dirty="0" err="1">
                <a:effectLst/>
              </a:rPr>
              <a:t>Girault</a:t>
            </a:r>
            <a:r>
              <a:rPr lang="en-US" dirty="0">
                <a:effectLst/>
              </a:rPr>
              <a:t> S, Delmas Y, Chatelet V, Augusto JF, Mousson C, Perez P, </a:t>
            </a:r>
            <a:r>
              <a:rPr lang="en-US" dirty="0" err="1">
                <a:effectLst/>
              </a:rPr>
              <a:t>Halimi</a:t>
            </a:r>
            <a:r>
              <a:rPr lang="en-US" dirty="0">
                <a:effectLst/>
              </a:rPr>
              <a:t> JM, </a:t>
            </a:r>
            <a:r>
              <a:rPr lang="en-US" dirty="0" err="1">
                <a:effectLst/>
              </a:rPr>
              <a:t>Kanouni</a:t>
            </a:r>
            <a:r>
              <a:rPr lang="en-US" dirty="0">
                <a:effectLst/>
              </a:rPr>
              <a:t> T, </a:t>
            </a:r>
            <a:r>
              <a:rPr lang="en-US" dirty="0" err="1">
                <a:effectLst/>
              </a:rPr>
              <a:t>Lautrette</a:t>
            </a:r>
            <a:r>
              <a:rPr lang="en-US" dirty="0">
                <a:effectLst/>
              </a:rPr>
              <a:t> A, </a:t>
            </a:r>
            <a:r>
              <a:rPr lang="en-US" dirty="0" err="1">
                <a:effectLst/>
              </a:rPr>
              <a:t>Charvet-Rumpler</a:t>
            </a:r>
            <a:r>
              <a:rPr lang="en-US" dirty="0">
                <a:effectLst/>
              </a:rPr>
              <a:t> A, </a:t>
            </a:r>
            <a:r>
              <a:rPr lang="en-US" dirty="0" err="1">
                <a:effectLst/>
              </a:rPr>
              <a:t>Deligny</a:t>
            </a:r>
            <a:r>
              <a:rPr lang="en-US" dirty="0">
                <a:effectLst/>
              </a:rPr>
              <a:t> C, </a:t>
            </a:r>
            <a:r>
              <a:rPr lang="en-US" dirty="0" err="1">
                <a:effectLst/>
              </a:rPr>
              <a:t>Chauveau</a:t>
            </a:r>
            <a:r>
              <a:rPr lang="en-US" dirty="0">
                <a:effectLst/>
              </a:rPr>
              <a:t> D, </a:t>
            </a:r>
            <a:r>
              <a:rPr lang="en-US" dirty="0" err="1">
                <a:effectLst/>
              </a:rPr>
              <a:t>Veyradier</a:t>
            </a:r>
            <a:r>
              <a:rPr lang="en-US" dirty="0">
                <a:effectLst/>
              </a:rPr>
              <a:t> A, </a:t>
            </a:r>
            <a:r>
              <a:rPr lang="en-US" dirty="0" err="1">
                <a:effectLst/>
              </a:rPr>
              <a:t>Coppo</a:t>
            </a:r>
            <a:r>
              <a:rPr lang="en-US" dirty="0">
                <a:effectLst/>
              </a:rPr>
              <a:t> P. Immune thrombotic thrombocytopenic purpura in older patients: prognosis and long-term survival. Blood. 2019 Dec 12;134(24):2209-2217. </a:t>
            </a:r>
            <a:r>
              <a:rPr lang="en-US" dirty="0" err="1">
                <a:effectLst/>
              </a:rPr>
              <a:t>doi</a:t>
            </a:r>
            <a:r>
              <a:rPr lang="en-US" dirty="0">
                <a:effectLst/>
              </a:rPr>
              <a:t>: 10.1182/blood.2019000748. PMID: 31530564.</a:t>
            </a:r>
          </a:p>
          <a:p>
            <a:r>
              <a:rPr lang="en-US" dirty="0" err="1"/>
              <a:t>Upreti</a:t>
            </a:r>
            <a:r>
              <a:rPr lang="en-US" dirty="0"/>
              <a:t> H, </a:t>
            </a:r>
            <a:r>
              <a:rPr lang="en-US" dirty="0" err="1"/>
              <a:t>Kasmani</a:t>
            </a:r>
            <a:r>
              <a:rPr lang="en-US" dirty="0"/>
              <a:t> J, Dane K, Braunstein EM, </a:t>
            </a:r>
            <a:r>
              <a:rPr lang="en-US" dirty="0" err="1"/>
              <a:t>Streiff</a:t>
            </a:r>
            <a:r>
              <a:rPr lang="en-US" dirty="0"/>
              <a:t> MB, </a:t>
            </a:r>
            <a:r>
              <a:rPr lang="en-US" dirty="0" err="1"/>
              <a:t>Shanbhag</a:t>
            </a:r>
            <a:r>
              <a:rPr lang="en-US" dirty="0"/>
              <a:t> S, </a:t>
            </a:r>
            <a:r>
              <a:rPr lang="en-US" dirty="0" err="1"/>
              <a:t>Moliterno</a:t>
            </a:r>
            <a:r>
              <a:rPr lang="en-US" dirty="0"/>
              <a:t> AR, </a:t>
            </a:r>
            <a:r>
              <a:rPr lang="en-US" dirty="0" err="1"/>
              <a:t>Sperati</a:t>
            </a:r>
            <a:r>
              <a:rPr lang="en-US" dirty="0"/>
              <a:t> CJ, Gottesman RF, Brodsky RA, </a:t>
            </a:r>
            <a:r>
              <a:rPr lang="en-US" dirty="0" err="1"/>
              <a:t>Kickler</a:t>
            </a:r>
            <a:r>
              <a:rPr lang="en-US" dirty="0"/>
              <a:t> TS, Chaturvedi S. Reduced ADAMTS13 activity during TTP remission is associated with stroke in TTP survivors. Blood. 2019 Sep 26;134(13):1037-1045. </a:t>
            </a:r>
            <a:r>
              <a:rPr lang="en-US" dirty="0" err="1"/>
              <a:t>doi</a:t>
            </a:r>
            <a:r>
              <a:rPr lang="en-US" dirty="0"/>
              <a:t>: 10.1182/blood.2019001056. </a:t>
            </a:r>
            <a:r>
              <a:rPr lang="en-US" dirty="0" err="1"/>
              <a:t>Epub</a:t>
            </a:r>
            <a:r>
              <a:rPr lang="en-US" dirty="0"/>
              <a:t> 2019 Aug 20. PMID: 31431443; PMCID: PMC7022317.</a:t>
            </a:r>
            <a:endParaRPr lang="en-US" dirty="0">
              <a:effectLst/>
            </a:endParaRPr>
          </a:p>
          <a:p>
            <a:r>
              <a:rPr lang="en-US" dirty="0">
                <a:effectLst/>
                <a:hlinkClick r:id="rId3"/>
              </a:rPr>
              <a:t>https://www.fda.gov/news-events/press-announcements/fda-approves-first-therapy-treatment-adult-patients-rare-blood-clotting-disorder</a:t>
            </a:r>
            <a:r>
              <a:rPr lang="en-US" dirty="0"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9324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717</Words>
  <Application>Microsoft Macintosh PowerPoint</Application>
  <PresentationFormat>Widescreen</PresentationFormat>
  <Paragraphs>57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HelveticaNeue</vt:lpstr>
      <vt:lpstr>Office Theme</vt:lpstr>
      <vt:lpstr>TTP and Stroke</vt:lpstr>
      <vt:lpstr>Thrombocytopenic Thrombotic Purpura (TTP)</vt:lpstr>
      <vt:lpstr>PowerPoint Presentation</vt:lpstr>
      <vt:lpstr>Neurologic manifestations</vt:lpstr>
      <vt:lpstr>TTP</vt:lpstr>
      <vt:lpstr>PowerPoint Presentation</vt:lpstr>
      <vt:lpstr>How to Manage?</vt:lpstr>
      <vt:lpstr>PowerPoint Presentation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TTP and Stroke</dc:title>
  <dc:creator>sahily reyes</dc:creator>
  <cp:lastModifiedBy>sahily reyes</cp:lastModifiedBy>
  <cp:revision>2</cp:revision>
  <dcterms:created xsi:type="dcterms:W3CDTF">2022-08-25T01:19:56Z</dcterms:created>
  <dcterms:modified xsi:type="dcterms:W3CDTF">2022-08-25T02:50:57Z</dcterms:modified>
</cp:coreProperties>
</file>