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2" r:id="rId3"/>
    <p:sldId id="262" r:id="rId4"/>
    <p:sldId id="260" r:id="rId5"/>
    <p:sldId id="266" r:id="rId6"/>
    <p:sldId id="269" r:id="rId7"/>
    <p:sldId id="261" r:id="rId8"/>
    <p:sldId id="271" r:id="rId9"/>
    <p:sldId id="265" r:id="rId10"/>
    <p:sldId id="264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9466" autoAdjust="0"/>
  </p:normalViewPr>
  <p:slideViewPr>
    <p:cSldViewPr snapToGrid="0">
      <p:cViewPr varScale="1">
        <p:scale>
          <a:sx n="88" d="100"/>
          <a:sy n="88" d="100"/>
        </p:scale>
        <p:origin x="29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A15A-0C86-4FF2-AFE3-39C462B30E11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EEF43-92F3-4FEB-9615-257E2FD99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8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A5686-0E2C-43AE-AF6C-71077CB7518E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055E-E92F-4CD0-B156-70C37829B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8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picture is just to remind that hypercoagulability is only one of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multiple etiology of stroke in patients with cancer. We should not forget that cancer patients might have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athero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lacunar strokes,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Afib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other then causes related to the cancer itself as direct tumor effects on vessels, infections, side effects of chemotherapy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7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 start from what we do know</a:t>
            </a:r>
            <a:r>
              <a:rPr lang="en-US" baseline="0" dirty="0" smtClean="0"/>
              <a:t> about the use of AC in cancer patients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35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84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51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Several studies suggest</a:t>
            </a:r>
            <a:r>
              <a:rPr lang="en-US" baseline="0" dirty="0" smtClean="0"/>
              <a:t> that the rate of stroke recurrence btw AC and ASA is the same in ESUS patients with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26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80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63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0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47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0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3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1EC4-8794-47B9-97F8-03C910C25E09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927" y="1262743"/>
            <a:ext cx="10492966" cy="4421648"/>
          </a:xfrm>
        </p:spPr>
        <p:txBody>
          <a:bodyPr>
            <a:normAutofit/>
          </a:bodyPr>
          <a:lstStyle/>
          <a:p>
            <a:r>
              <a:rPr lang="en-US" sz="7200" dirty="0"/>
              <a:t>CANCER AND STROKE</a:t>
            </a:r>
            <a:r>
              <a:rPr lang="en-US" sz="7000" dirty="0" smtClean="0"/>
              <a:t/>
            </a:r>
            <a:br>
              <a:rPr lang="en-US" sz="7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500" i="1" dirty="0" smtClean="0">
                <a:latin typeface="Bodoni MT Condensed" panose="02070606080606020203" pitchFamily="18" charset="0"/>
              </a:rPr>
              <a:t/>
            </a:r>
            <a:br>
              <a:rPr lang="en-US" sz="2500" i="1" dirty="0" smtClean="0">
                <a:latin typeface="Bodoni MT Condensed" panose="02070606080606020203" pitchFamily="18" charset="0"/>
              </a:rPr>
            </a:br>
            <a:r>
              <a:rPr lang="en-US" dirty="0" smtClean="0"/>
              <a:t>________________________</a:t>
            </a:r>
            <a:br>
              <a:rPr lang="en-US" dirty="0" smtClean="0"/>
            </a:br>
            <a:r>
              <a:rPr lang="en-US" sz="4400" dirty="0" smtClean="0"/>
              <a:t>Michela Rosso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889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973" y="0"/>
            <a:ext cx="6178514" cy="1325563"/>
          </a:xfrm>
        </p:spPr>
        <p:txBody>
          <a:bodyPr/>
          <a:lstStyle/>
          <a:p>
            <a:r>
              <a:rPr lang="en-US" dirty="0" smtClean="0"/>
              <a:t>CANCER AND STROKE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r="2304"/>
          <a:stretch/>
        </p:blipFill>
        <p:spPr>
          <a:xfrm>
            <a:off x="1801639" y="1124801"/>
            <a:ext cx="8637006" cy="56645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709581" y="2197113"/>
            <a:ext cx="488740" cy="2532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3154" y="2432257"/>
            <a:ext cx="1019039" cy="2566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5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438" y="192245"/>
            <a:ext cx="4593879" cy="1325563"/>
          </a:xfrm>
        </p:spPr>
        <p:txBody>
          <a:bodyPr/>
          <a:lstStyle/>
          <a:p>
            <a:r>
              <a:rPr lang="en-US" dirty="0" smtClean="0"/>
              <a:t>CANCER and VTE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82" y="1689824"/>
            <a:ext cx="11049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LMWH </a:t>
            </a:r>
            <a:r>
              <a:rPr lang="en-US" b="1" dirty="0"/>
              <a:t>for at least 3 to 6 months </a:t>
            </a:r>
            <a:r>
              <a:rPr lang="en-US" b="1" dirty="0" smtClean="0"/>
              <a:t>has </a:t>
            </a:r>
            <a:r>
              <a:rPr lang="en-US" b="1" dirty="0"/>
              <a:t>been the standard of care in treating cancer-associated </a:t>
            </a:r>
            <a:r>
              <a:rPr lang="en-US" b="1" dirty="0" smtClean="0"/>
              <a:t>VTE [4]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Historically</a:t>
            </a:r>
            <a:r>
              <a:rPr lang="en-US" dirty="0"/>
              <a:t>, </a:t>
            </a:r>
            <a:r>
              <a:rPr lang="en-US" dirty="0" smtClean="0"/>
              <a:t>LMWH </a:t>
            </a:r>
            <a:r>
              <a:rPr lang="en-US" dirty="0"/>
              <a:t>have been preferred for cancer-associated VTE </a:t>
            </a:r>
            <a:r>
              <a:rPr lang="en-US"/>
              <a:t>given </a:t>
            </a:r>
            <a:r>
              <a:rPr lang="en-US" smtClean="0"/>
              <a:t>RCTs </a:t>
            </a:r>
            <a:r>
              <a:rPr lang="en-US" dirty="0" smtClean="0"/>
              <a:t>demonstrating </a:t>
            </a:r>
            <a:r>
              <a:rPr lang="en-US" dirty="0"/>
              <a:t>reduced risks of recurrent VTE </a:t>
            </a:r>
            <a:r>
              <a:rPr lang="en-US" dirty="0" smtClean="0"/>
              <a:t>vs warfarin [5,6]. </a:t>
            </a:r>
          </a:p>
          <a:p>
            <a:pPr marL="0" indent="0">
              <a:buNone/>
            </a:pPr>
            <a:r>
              <a:rPr lang="en-US" dirty="0" smtClean="0"/>
              <a:t>However</a:t>
            </a:r>
            <a:r>
              <a:rPr lang="en-US" dirty="0"/>
              <a:t>, </a:t>
            </a:r>
            <a:r>
              <a:rPr lang="en-US" dirty="0" smtClean="0"/>
              <a:t>consensus </a:t>
            </a:r>
            <a:r>
              <a:rPr lang="en-US" dirty="0"/>
              <a:t>recommends[7,8</a:t>
            </a:r>
            <a:r>
              <a:rPr lang="en-US" dirty="0" smtClean="0"/>
              <a:t>];</a:t>
            </a:r>
          </a:p>
          <a:p>
            <a:pPr>
              <a:buFontTx/>
              <a:buChar char="-"/>
            </a:pPr>
            <a:r>
              <a:rPr lang="en-US" dirty="0"/>
              <a:t>U</a:t>
            </a:r>
            <a:r>
              <a:rPr lang="en-US" dirty="0" smtClean="0"/>
              <a:t>se of </a:t>
            </a:r>
            <a:r>
              <a:rPr lang="en-US" dirty="0"/>
              <a:t>DOACs (with preference for </a:t>
            </a:r>
            <a:r>
              <a:rPr lang="en-US" dirty="0" err="1"/>
              <a:t>edoxaban</a:t>
            </a:r>
            <a:r>
              <a:rPr lang="en-US" dirty="0"/>
              <a:t> and </a:t>
            </a:r>
            <a:r>
              <a:rPr lang="en-US" dirty="0" err="1"/>
              <a:t>rivaroxaban</a:t>
            </a:r>
            <a:r>
              <a:rPr lang="en-US" dirty="0"/>
              <a:t>) in acute VTE and low bleeding </a:t>
            </a:r>
            <a:r>
              <a:rPr lang="en-US" dirty="0" smtClean="0"/>
              <a:t>risk, </a:t>
            </a:r>
            <a:r>
              <a:rPr lang="en-US" dirty="0"/>
              <a:t>if no significant drug–drug interaction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Use of LMWH </a:t>
            </a:r>
            <a:r>
              <a:rPr lang="en-US" dirty="0"/>
              <a:t>in acute VTE and high bleeding risk (including intraluminal gastrointestinal and genitourinary cancers or abnormalities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956" y="564300"/>
            <a:ext cx="10758878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CANCER, </a:t>
            </a:r>
            <a:r>
              <a:rPr lang="en-US" sz="4000" dirty="0" err="1" smtClean="0"/>
              <a:t>Afib</a:t>
            </a:r>
            <a:r>
              <a:rPr lang="en-US" sz="4000" dirty="0" smtClean="0"/>
              <a:t> and PRIMARY PREVENTION of STROKE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234" y="2550004"/>
            <a:ext cx="10238782" cy="2972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Historically, vitamin </a:t>
            </a:r>
            <a:r>
              <a:rPr lang="en-US" dirty="0"/>
              <a:t>K antagonists (VKA) have been </a:t>
            </a:r>
            <a:r>
              <a:rPr lang="en-US" dirty="0" smtClean="0"/>
              <a:t>preferred to LMWH </a:t>
            </a:r>
            <a:r>
              <a:rPr lang="en-US" dirty="0"/>
              <a:t>for stroke prevention in AF and cancer </a:t>
            </a:r>
            <a:r>
              <a:rPr lang="en-US" dirty="0" smtClean="0"/>
              <a:t>[9]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However, given recent studies, DOACs can be an option based on case by case decision making and drug-to-drug interaction [10, 11]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92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4909"/>
            <a:ext cx="10515600" cy="10297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CANCER, </a:t>
            </a:r>
            <a:r>
              <a:rPr lang="en-US" dirty="0" err="1" smtClean="0"/>
              <a:t>Afib</a:t>
            </a:r>
            <a:r>
              <a:rPr lang="en-US" dirty="0" smtClean="0"/>
              <a:t> and PRIMARY STROKE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609" y="2654778"/>
            <a:ext cx="10238782" cy="124848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An analysis of the ENGAGE AF-TIMI 48 (Effective Anticoagulation with factor </a:t>
            </a:r>
            <a:r>
              <a:rPr lang="en-US" dirty="0" err="1" smtClean="0"/>
              <a:t>Xa</a:t>
            </a:r>
            <a:r>
              <a:rPr lang="en-US" dirty="0" smtClean="0"/>
              <a:t> next Generation in Atrial Fibrillation-Thrombolysis In Myocardial Infarction study 48) trial, which included 1,153 patients who developed cancer post-randomization, demonstrated preserved efficacy and safety of </a:t>
            </a:r>
            <a:r>
              <a:rPr lang="en-US" dirty="0" err="1" smtClean="0"/>
              <a:t>edoxaban</a:t>
            </a:r>
            <a:r>
              <a:rPr lang="en-US" dirty="0" smtClean="0"/>
              <a:t> compared with warfarin, regardless of cancer status [10]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93" y="1254571"/>
            <a:ext cx="6041982" cy="136123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76609" y="5625067"/>
            <a:ext cx="10238782" cy="124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/>
              <a:t>Apixaban</a:t>
            </a:r>
            <a:r>
              <a:rPr lang="en-US" sz="2000" dirty="0"/>
              <a:t> had superior safety and efficacy relative to warfarin among 157 patients with active cancer and 1,079 patients with a history of cancer enrolled in the ARISTOTLE (</a:t>
            </a:r>
            <a:r>
              <a:rPr lang="en-US" sz="2000" dirty="0" err="1"/>
              <a:t>Apixaban</a:t>
            </a:r>
            <a:r>
              <a:rPr lang="en-US" sz="2000" dirty="0"/>
              <a:t> for Reduction in Stroke and Other Thromboembolic Events in Atrial Fibrillation) </a:t>
            </a:r>
            <a:r>
              <a:rPr lang="en-US" sz="2000" dirty="0" smtClean="0"/>
              <a:t>trial [11]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04"/>
          <a:stretch/>
        </p:blipFill>
        <p:spPr>
          <a:xfrm>
            <a:off x="2934943" y="3942234"/>
            <a:ext cx="5622281" cy="15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05" y="1466660"/>
            <a:ext cx="7020599" cy="52040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1"/>
          <a:stretch/>
        </p:blipFill>
        <p:spPr>
          <a:xfrm>
            <a:off x="6161224" y="108641"/>
            <a:ext cx="4530211" cy="12855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43" y="144853"/>
            <a:ext cx="3999761" cy="29052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9512" y="108641"/>
            <a:ext cx="5197858" cy="2525110"/>
          </a:xfrm>
        </p:spPr>
        <p:txBody>
          <a:bodyPr>
            <a:normAutofit/>
          </a:bodyPr>
          <a:lstStyle/>
          <a:p>
            <a:r>
              <a:rPr lang="en-US" dirty="0" smtClean="0"/>
              <a:t>CANCER,ESUS, and SECONDARY STROKE PREVENTION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43208" y="2731073"/>
            <a:ext cx="4292508" cy="2556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Approximately </a:t>
            </a:r>
            <a:r>
              <a:rPr lang="en-US" sz="2600"/>
              <a:t>half </a:t>
            </a:r>
            <a:r>
              <a:rPr lang="en-US" sz="2600" smtClean="0"/>
              <a:t>of the </a:t>
            </a:r>
            <a:r>
              <a:rPr lang="en-US" sz="2600" dirty="0"/>
              <a:t>ischemic strokes in patients with cancer are classified as ESUS, a higher proportion than </a:t>
            </a:r>
            <a:r>
              <a:rPr lang="en-US" sz="2600" dirty="0" smtClean="0"/>
              <a:t>in </a:t>
            </a:r>
            <a:r>
              <a:rPr lang="en-US" sz="2600" dirty="0"/>
              <a:t>those without cancer </a:t>
            </a:r>
            <a:r>
              <a:rPr lang="en-US" sz="2600" dirty="0" smtClean="0"/>
              <a:t>[12]</a:t>
            </a:r>
          </a:p>
        </p:txBody>
      </p:sp>
    </p:spTree>
    <p:extLst>
      <p:ext uri="{BB962C8B-B14F-4D97-AF65-F5344CB8AC3E}">
        <p14:creationId xmlns:p14="http://schemas.microsoft.com/office/powerpoint/2010/main" val="378866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994" y="0"/>
            <a:ext cx="10828699" cy="1325563"/>
          </a:xfrm>
        </p:spPr>
        <p:txBody>
          <a:bodyPr>
            <a:normAutofit/>
          </a:bodyPr>
          <a:lstStyle/>
          <a:p>
            <a:r>
              <a:rPr lang="en-US" sz="3800" b="1" dirty="0" smtClean="0"/>
              <a:t>DOACs for secondary STROKE PREVENTION IN CANCER</a:t>
            </a:r>
            <a:endParaRPr lang="en-US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093" y="1759683"/>
            <a:ext cx="10515600" cy="6107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DOACs </a:t>
            </a:r>
            <a:r>
              <a:rPr lang="en-US" sz="2400" dirty="0"/>
              <a:t>are nowadays considered an attractive option for </a:t>
            </a:r>
            <a:r>
              <a:rPr lang="en-US" sz="2400" dirty="0" smtClean="0"/>
              <a:t>secondary stroke prevention in cancer patients: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DOACs </a:t>
            </a:r>
            <a:r>
              <a:rPr lang="en-US" sz="2400" dirty="0">
                <a:sym typeface="Wingdings" panose="05000000000000000000" pitchFamily="2" charset="2"/>
              </a:rPr>
              <a:t>are </a:t>
            </a:r>
            <a:r>
              <a:rPr lang="en-US" sz="2400" dirty="0" smtClean="0">
                <a:sym typeface="Wingdings" panose="05000000000000000000" pitchFamily="2" charset="2"/>
              </a:rPr>
              <a:t>already recommended </a:t>
            </a:r>
            <a:r>
              <a:rPr lang="en-US" sz="2400" dirty="0">
                <a:sym typeface="Wingdings" panose="05000000000000000000" pitchFamily="2" charset="2"/>
              </a:rPr>
              <a:t>for acute </a:t>
            </a:r>
            <a:r>
              <a:rPr lang="en-US" sz="2400" dirty="0" smtClean="0">
                <a:sym typeface="Wingdings" panose="05000000000000000000" pitchFamily="2" charset="2"/>
              </a:rPr>
              <a:t>VTE in </a:t>
            </a:r>
            <a:r>
              <a:rPr lang="en-US" sz="2400" dirty="0">
                <a:sym typeface="Wingdings" panose="05000000000000000000" pitchFamily="2" charset="2"/>
              </a:rPr>
              <a:t>cancer</a:t>
            </a:r>
          </a:p>
          <a:p>
            <a:r>
              <a:rPr lang="en-US" sz="2400" dirty="0" smtClean="0"/>
              <a:t>Oral administration facilitates </a:t>
            </a:r>
            <a:r>
              <a:rPr lang="en-US" sz="2400" dirty="0"/>
              <a:t>patient compliance and they offer a wide therapeutic window, requiring no laboratory monitoring </a:t>
            </a:r>
            <a:r>
              <a:rPr lang="en-US" sz="2400" dirty="0" smtClean="0"/>
              <a:t>[13]. 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DOACs share the </a:t>
            </a:r>
            <a:r>
              <a:rPr lang="en-US" sz="2400" dirty="0" smtClean="0"/>
              <a:t>short </a:t>
            </a:r>
            <a:r>
              <a:rPr lang="en-US" sz="2400" dirty="0"/>
              <a:t>half‑life </a:t>
            </a:r>
            <a:r>
              <a:rPr lang="en-US" sz="2400" dirty="0" smtClean="0"/>
              <a:t>[14] advantage of LMWH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WHEN </a:t>
            </a:r>
            <a:r>
              <a:rPr lang="en-US" sz="2400" dirty="0"/>
              <a:t>DO NOT USE </a:t>
            </a:r>
            <a:r>
              <a:rPr lang="en-US" sz="2400" dirty="0" smtClean="0"/>
              <a:t>DOACs: </a:t>
            </a:r>
            <a:r>
              <a:rPr lang="en-US" sz="2400" dirty="0"/>
              <a:t>with cancer therapies that affect CYP3A4 metabolism and/or P-</a:t>
            </a:r>
            <a:r>
              <a:rPr lang="en-US" sz="2400" dirty="0" err="1"/>
              <a:t>gp</a:t>
            </a:r>
            <a:r>
              <a:rPr lang="en-US" sz="2400" dirty="0"/>
              <a:t> </a:t>
            </a:r>
            <a:r>
              <a:rPr lang="en-US" sz="2400" dirty="0" smtClean="0"/>
              <a:t>transport [9]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994" y="0"/>
            <a:ext cx="10828699" cy="1325563"/>
          </a:xfrm>
        </p:spPr>
        <p:txBody>
          <a:bodyPr>
            <a:normAutofit/>
          </a:bodyPr>
          <a:lstStyle/>
          <a:p>
            <a:r>
              <a:rPr lang="en-US" sz="3800" b="1" dirty="0" smtClean="0"/>
              <a:t>DOACs for secondary STROKE PREVENTION IN CANCER</a:t>
            </a:r>
            <a:endParaRPr lang="en-US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649" y="1207421"/>
            <a:ext cx="10967520" cy="6107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DOACs </a:t>
            </a:r>
            <a:r>
              <a:rPr lang="en-US" sz="2400" dirty="0"/>
              <a:t>are nowadays considered an attractive option for </a:t>
            </a:r>
            <a:r>
              <a:rPr lang="en-US" sz="2400" dirty="0" smtClean="0"/>
              <a:t>secondary stroke prevention in cancer patients: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DOACs </a:t>
            </a:r>
            <a:r>
              <a:rPr lang="en-US" sz="2400" dirty="0">
                <a:sym typeface="Wingdings" panose="05000000000000000000" pitchFamily="2" charset="2"/>
              </a:rPr>
              <a:t>are </a:t>
            </a:r>
            <a:r>
              <a:rPr lang="en-US" sz="2400" dirty="0" smtClean="0">
                <a:sym typeface="Wingdings" panose="05000000000000000000" pitchFamily="2" charset="2"/>
              </a:rPr>
              <a:t>already recommended </a:t>
            </a:r>
            <a:r>
              <a:rPr lang="en-US" sz="2400" dirty="0">
                <a:sym typeface="Wingdings" panose="05000000000000000000" pitchFamily="2" charset="2"/>
              </a:rPr>
              <a:t>for acute </a:t>
            </a:r>
            <a:r>
              <a:rPr lang="en-US" sz="2400" dirty="0" smtClean="0">
                <a:sym typeface="Wingdings" panose="05000000000000000000" pitchFamily="2" charset="2"/>
              </a:rPr>
              <a:t>VTE in </a:t>
            </a:r>
            <a:r>
              <a:rPr lang="en-US" sz="2400" dirty="0">
                <a:sym typeface="Wingdings" panose="05000000000000000000" pitchFamily="2" charset="2"/>
              </a:rPr>
              <a:t>cancer</a:t>
            </a:r>
          </a:p>
          <a:p>
            <a:r>
              <a:rPr lang="en-US" sz="2400" dirty="0" smtClean="0"/>
              <a:t>Oral administration facilitates </a:t>
            </a:r>
            <a:r>
              <a:rPr lang="en-US" sz="2400" dirty="0"/>
              <a:t>patient compliance and they offer a wide therapeutic window, requiring no laboratory monitoring </a:t>
            </a:r>
            <a:r>
              <a:rPr lang="en-US" sz="2400" dirty="0" smtClean="0"/>
              <a:t>[13]. 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DOACs share the </a:t>
            </a:r>
            <a:r>
              <a:rPr lang="en-US" sz="2400" dirty="0" smtClean="0"/>
              <a:t>short </a:t>
            </a:r>
            <a:r>
              <a:rPr lang="en-US" sz="2400" dirty="0"/>
              <a:t>half‑life </a:t>
            </a:r>
            <a:r>
              <a:rPr lang="en-US" sz="2400" dirty="0" smtClean="0"/>
              <a:t>[14] advantage of LMWH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WHEN </a:t>
            </a:r>
            <a:r>
              <a:rPr lang="en-US" sz="2400" dirty="0"/>
              <a:t>DO NOT USE </a:t>
            </a:r>
            <a:r>
              <a:rPr lang="en-US" sz="2400" dirty="0" smtClean="0"/>
              <a:t>DOACs: </a:t>
            </a:r>
            <a:r>
              <a:rPr lang="en-US" sz="2400" dirty="0"/>
              <a:t>with cancer therapies that affect CYP3A4 metabolism and/or P-</a:t>
            </a:r>
            <a:r>
              <a:rPr lang="en-US" sz="2400" dirty="0" err="1"/>
              <a:t>gp</a:t>
            </a:r>
            <a:r>
              <a:rPr lang="en-US" sz="2400" dirty="0"/>
              <a:t> </a:t>
            </a:r>
            <a:r>
              <a:rPr lang="en-US" sz="2400" dirty="0" smtClean="0"/>
              <a:t>transport [9]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IN CONCLUSION: because cancer-related stroke has many possible </a:t>
            </a:r>
            <a:r>
              <a:rPr lang="en-US" sz="2400" dirty="0"/>
              <a:t>underlying </a:t>
            </a:r>
            <a:r>
              <a:rPr lang="en-US" sz="2400" dirty="0" smtClean="0"/>
              <a:t>mechanisms, it is important that </a:t>
            </a:r>
            <a:r>
              <a:rPr lang="en-US" sz="2400" dirty="0"/>
              <a:t>neurologists and oncologists work closely </a:t>
            </a:r>
            <a:r>
              <a:rPr lang="en-US" sz="2400" dirty="0" smtClean="0"/>
              <a:t>together to obtain a consensus for the best management of cancer-stroke patients [1]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1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215" y="0"/>
            <a:ext cx="6422681" cy="1325563"/>
          </a:xfrm>
        </p:spPr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215" y="1086416"/>
            <a:ext cx="10080279" cy="5531667"/>
          </a:xfrm>
        </p:spPr>
        <p:txBody>
          <a:bodyPr>
            <a:normAutofit fontScale="32500" lnSpcReduction="20000"/>
          </a:bodyPr>
          <a:lstStyle/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/>
              <a:t>Navi</a:t>
            </a:r>
            <a:r>
              <a:rPr lang="en-US" dirty="0"/>
              <a:t> BB, </a:t>
            </a:r>
            <a:r>
              <a:rPr lang="en-US" dirty="0" err="1"/>
              <a:t>Kasner</a:t>
            </a:r>
            <a:r>
              <a:rPr lang="en-US" dirty="0"/>
              <a:t> SE</a:t>
            </a:r>
            <a:r>
              <a:rPr lang="en-US" dirty="0" smtClean="0"/>
              <a:t>, </a:t>
            </a:r>
            <a:r>
              <a:rPr lang="en-US" dirty="0"/>
              <a:t>Cancer and embolic stroke of undetermined source. </a:t>
            </a:r>
            <a:r>
              <a:rPr lang="en-US" i="1" dirty="0"/>
              <a:t>Stroke</a:t>
            </a:r>
            <a:r>
              <a:rPr lang="en-US" dirty="0"/>
              <a:t>. 2021;52:1121-1130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Sanossian</a:t>
            </a:r>
            <a:r>
              <a:rPr lang="en-US" dirty="0" smtClean="0"/>
              <a:t> </a:t>
            </a:r>
            <a:r>
              <a:rPr lang="en-US" dirty="0"/>
              <a:t>N, Trends in cancer diagnoses among </a:t>
            </a:r>
            <a:r>
              <a:rPr lang="en-US" dirty="0" smtClean="0"/>
              <a:t>inpatients hospitalized </a:t>
            </a:r>
            <a:r>
              <a:rPr lang="en-US" dirty="0"/>
              <a:t>with stroke. </a:t>
            </a:r>
            <a:r>
              <a:rPr lang="en-US" i="1" dirty="0"/>
              <a:t>JSCVD </a:t>
            </a:r>
            <a:r>
              <a:rPr lang="en-US" dirty="0"/>
              <a:t>2013; 22: </a:t>
            </a:r>
            <a:r>
              <a:rPr lang="en-US" dirty="0" smtClean="0"/>
              <a:t>1146–1150</a:t>
            </a:r>
          </a:p>
          <a:p>
            <a:pPr marL="514350" indent="-514350">
              <a:buAutoNum type="arabicPeriod"/>
            </a:pPr>
            <a:r>
              <a:rPr lang="en-US" dirty="0" smtClean="0"/>
              <a:t>Kim </a:t>
            </a:r>
            <a:r>
              <a:rPr lang="en-US" dirty="0"/>
              <a:t>SJ, Clues to occult cancer in patients with ischemic stroke. </a:t>
            </a:r>
            <a:r>
              <a:rPr lang="en-US" dirty="0" err="1"/>
              <a:t>PLoS</a:t>
            </a:r>
            <a:r>
              <a:rPr lang="en-US" dirty="0"/>
              <a:t> ONE 2012; 7: </a:t>
            </a:r>
            <a:r>
              <a:rPr lang="en-US" dirty="0" smtClean="0"/>
              <a:t>e44959.</a:t>
            </a:r>
          </a:p>
          <a:p>
            <a:pPr marL="514350" indent="-514350">
              <a:buAutoNum type="arabicPeriod"/>
            </a:pPr>
            <a:r>
              <a:rPr lang="en-US" dirty="0" err="1"/>
              <a:t>Dardiotis</a:t>
            </a:r>
            <a:r>
              <a:rPr lang="en-US" dirty="0"/>
              <a:t> E, </a:t>
            </a:r>
            <a:r>
              <a:rPr lang="en-US" dirty="0" err="1"/>
              <a:t>Aloizou</a:t>
            </a:r>
            <a:r>
              <a:rPr lang="en-US" dirty="0"/>
              <a:t> AM, </a:t>
            </a:r>
            <a:r>
              <a:rPr lang="en-US" dirty="0" err="1"/>
              <a:t>Markoula</a:t>
            </a:r>
            <a:r>
              <a:rPr lang="en-US" dirty="0"/>
              <a:t> S, </a:t>
            </a:r>
            <a:r>
              <a:rPr lang="en-US" dirty="0" err="1"/>
              <a:t>Siokas</a:t>
            </a:r>
            <a:r>
              <a:rPr lang="en-US" dirty="0"/>
              <a:t> V, </a:t>
            </a:r>
            <a:r>
              <a:rPr lang="en-US" dirty="0" err="1"/>
              <a:t>Tsarouhas</a:t>
            </a:r>
            <a:r>
              <a:rPr lang="en-US" dirty="0"/>
              <a:t> K, </a:t>
            </a:r>
            <a:r>
              <a:rPr lang="en-US" dirty="0" err="1"/>
              <a:t>Tzanakakis</a:t>
            </a:r>
            <a:r>
              <a:rPr lang="en-US" dirty="0"/>
              <a:t> G, Libra M, Kyritsis AP, </a:t>
            </a:r>
            <a:r>
              <a:rPr lang="en-US" dirty="0" err="1"/>
              <a:t>Brotis</a:t>
            </a:r>
            <a:r>
              <a:rPr lang="en-US" dirty="0"/>
              <a:t> AG, </a:t>
            </a:r>
            <a:r>
              <a:rPr lang="en-US" dirty="0" err="1"/>
              <a:t>Aschner</a:t>
            </a:r>
            <a:r>
              <a:rPr lang="en-US" dirty="0"/>
              <a:t> M, </a:t>
            </a:r>
            <a:r>
              <a:rPr lang="en-US" dirty="0" err="1"/>
              <a:t>Gozes</a:t>
            </a:r>
            <a:r>
              <a:rPr lang="en-US" dirty="0"/>
              <a:t> I, </a:t>
            </a:r>
            <a:r>
              <a:rPr lang="en-US" dirty="0" err="1"/>
              <a:t>Bogdanos</a:t>
            </a:r>
            <a:r>
              <a:rPr lang="en-US" dirty="0"/>
              <a:t> DP, </a:t>
            </a:r>
            <a:r>
              <a:rPr lang="en-US" dirty="0" err="1"/>
              <a:t>Spandidos</a:t>
            </a:r>
            <a:r>
              <a:rPr lang="en-US" dirty="0"/>
              <a:t> DA, </a:t>
            </a:r>
            <a:r>
              <a:rPr lang="en-US" dirty="0" err="1"/>
              <a:t>Mitsias</a:t>
            </a:r>
            <a:r>
              <a:rPr lang="en-US" dirty="0"/>
              <a:t> PD, </a:t>
            </a:r>
            <a:r>
              <a:rPr lang="en-US" dirty="0" err="1"/>
              <a:t>Tsatsakis</a:t>
            </a:r>
            <a:r>
              <a:rPr lang="en-US" dirty="0"/>
              <a:t> A. Cancer-associated stroke: Pathophysiology, detection and management (Review). </a:t>
            </a:r>
            <a:r>
              <a:rPr lang="en-US" dirty="0" err="1"/>
              <a:t>Int</a:t>
            </a:r>
            <a:r>
              <a:rPr lang="en-US" dirty="0"/>
              <a:t> J </a:t>
            </a:r>
            <a:r>
              <a:rPr lang="en-US" dirty="0" err="1"/>
              <a:t>Oncol</a:t>
            </a:r>
            <a:r>
              <a:rPr lang="en-US" dirty="0"/>
              <a:t>. 2019 Mar;54(3):779-796. </a:t>
            </a:r>
            <a:r>
              <a:rPr lang="en-US" dirty="0" err="1"/>
              <a:t>doi</a:t>
            </a:r>
            <a:r>
              <a:rPr lang="en-US" dirty="0"/>
              <a:t>: 10.3892/ijo.2019.4669. </a:t>
            </a:r>
            <a:r>
              <a:rPr lang="en-US" dirty="0" err="1"/>
              <a:t>Epub</a:t>
            </a:r>
            <a:r>
              <a:rPr lang="en-US" dirty="0"/>
              <a:t> 2019 Jan 2. PMID: 30628661; PMCID: PMC6365034.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Lee </a:t>
            </a:r>
            <a:r>
              <a:rPr lang="en-US" dirty="0"/>
              <a:t>AY, Low-molecular-weight heparin versus a </a:t>
            </a:r>
            <a:r>
              <a:rPr lang="en-US" dirty="0" err="1"/>
              <a:t>coumarin</a:t>
            </a:r>
            <a:r>
              <a:rPr lang="en-US" dirty="0"/>
              <a:t> for the prevention of recurrent venous thromboembolism in patients with cancer. N </a:t>
            </a:r>
            <a:r>
              <a:rPr lang="en-US" dirty="0" err="1"/>
              <a:t>Engl</a:t>
            </a:r>
            <a:r>
              <a:rPr lang="en-US" dirty="0"/>
              <a:t> J Med.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Lee </a:t>
            </a:r>
            <a:r>
              <a:rPr lang="en-US" dirty="0"/>
              <a:t>AYY, </a:t>
            </a:r>
            <a:r>
              <a:rPr lang="en-US" dirty="0" err="1"/>
              <a:t>Kamphuisen</a:t>
            </a:r>
            <a:r>
              <a:rPr lang="en-US" dirty="0"/>
              <a:t> PW, Meyer G, et al. </a:t>
            </a:r>
            <a:r>
              <a:rPr lang="en-US" dirty="0" err="1"/>
              <a:t>Tinzaparin</a:t>
            </a:r>
            <a:r>
              <a:rPr lang="en-US" dirty="0"/>
              <a:t> vs warfarin for treatment of acute venous thromboembolism in patients with active cancer: a randomized clinical trial. </a:t>
            </a:r>
            <a:r>
              <a:rPr lang="en-US" dirty="0" smtClean="0"/>
              <a:t>JAMA</a:t>
            </a:r>
          </a:p>
          <a:p>
            <a:pPr marL="514350" indent="-514350">
              <a:buAutoNum type="arabicPeriod"/>
            </a:pPr>
            <a:r>
              <a:rPr lang="en-US" dirty="0" smtClean="0"/>
              <a:t>Khorana </a:t>
            </a:r>
            <a:r>
              <a:rPr lang="en-US" dirty="0"/>
              <a:t>AA, Noble S, Lee AYY, et al. Role of direct oral anticoagulants in the treatment of cancer-associated venous thromboembolism: guidance from the SSC of the ISTH. J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Haemost</a:t>
            </a:r>
            <a:r>
              <a:rPr lang="en-US" dirty="0"/>
              <a:t> 2018;16:1891–4. [PubMed: </a:t>
            </a:r>
            <a:r>
              <a:rPr lang="en-US" dirty="0" smtClean="0"/>
              <a:t>30027649]</a:t>
            </a:r>
          </a:p>
          <a:p>
            <a:pPr marL="514350" indent="-514350">
              <a:buAutoNum type="arabicPeriod"/>
            </a:pPr>
            <a:r>
              <a:rPr lang="en-US" dirty="0" smtClean="0"/>
              <a:t>National </a:t>
            </a:r>
            <a:r>
              <a:rPr lang="en-US" dirty="0"/>
              <a:t>Comprehensive Cancer Network. NCCN Guidelines for Cancer-Associated Venous Thromboembolic Disease. Available at: https://www.nccn.org/Common/FileManager.ashx?fileManagerId=b0461271-ae6f-455a-bbb9-a637326abe49. Accessed January 2, </a:t>
            </a:r>
            <a:r>
              <a:rPr lang="en-US" dirty="0" smtClean="0"/>
              <a:t>2019.</a:t>
            </a:r>
          </a:p>
          <a:p>
            <a:pPr marL="514350" indent="-514350">
              <a:buAutoNum type="arabicPeriod"/>
            </a:pPr>
            <a:r>
              <a:rPr lang="en-US" dirty="0" err="1"/>
              <a:t>Mosarla</a:t>
            </a:r>
            <a:r>
              <a:rPr lang="en-US" dirty="0"/>
              <a:t> RC, </a:t>
            </a:r>
            <a:r>
              <a:rPr lang="en-US" dirty="0" err="1"/>
              <a:t>Vaduganathan</a:t>
            </a:r>
            <a:r>
              <a:rPr lang="en-US" dirty="0"/>
              <a:t> M, </a:t>
            </a:r>
            <a:r>
              <a:rPr lang="en-US" dirty="0" err="1"/>
              <a:t>Qamar</a:t>
            </a:r>
            <a:r>
              <a:rPr lang="en-US" dirty="0"/>
              <a:t> A, </a:t>
            </a:r>
            <a:r>
              <a:rPr lang="en-US" dirty="0" err="1"/>
              <a:t>Moslehi</a:t>
            </a:r>
            <a:r>
              <a:rPr lang="en-US" dirty="0"/>
              <a:t> J, Piazza G, </a:t>
            </a:r>
            <a:r>
              <a:rPr lang="en-US" dirty="0" err="1"/>
              <a:t>Giugliano</a:t>
            </a:r>
            <a:r>
              <a:rPr lang="en-US" dirty="0"/>
              <a:t> RP. Anticoagulation Strategies in Patients With Cancer: JACC Review Topic of the Week. J Am </a:t>
            </a:r>
            <a:r>
              <a:rPr lang="en-US" dirty="0" err="1"/>
              <a:t>Coll</a:t>
            </a:r>
            <a:r>
              <a:rPr lang="en-US" dirty="0"/>
              <a:t> </a:t>
            </a:r>
            <a:r>
              <a:rPr lang="en-US" dirty="0" err="1"/>
              <a:t>Cardiol</a:t>
            </a:r>
            <a:r>
              <a:rPr lang="en-US" dirty="0"/>
              <a:t>. 2019 Mar 26;73(11):1336-1349. </a:t>
            </a:r>
            <a:r>
              <a:rPr lang="en-US" dirty="0" err="1"/>
              <a:t>doi</a:t>
            </a:r>
            <a:r>
              <a:rPr lang="en-US" dirty="0"/>
              <a:t>: 10.1016/j.jacc.2019.01.017. PMID: 30898209; PMCID: PMC7957366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Fanola</a:t>
            </a:r>
            <a:r>
              <a:rPr lang="en-US" dirty="0" smtClean="0"/>
              <a:t> </a:t>
            </a:r>
            <a:r>
              <a:rPr lang="en-US" dirty="0"/>
              <a:t>CL, Ruff CT, Murphy SA, </a:t>
            </a:r>
            <a:r>
              <a:rPr lang="en-US" dirty="0" err="1"/>
              <a:t>Jin</a:t>
            </a:r>
            <a:r>
              <a:rPr lang="en-US" dirty="0"/>
              <a:t> J, Duggal A, </a:t>
            </a:r>
            <a:r>
              <a:rPr lang="en-US" dirty="0" err="1"/>
              <a:t>Babilonia</a:t>
            </a:r>
            <a:r>
              <a:rPr lang="en-US" dirty="0"/>
              <a:t> NA, </a:t>
            </a:r>
            <a:r>
              <a:rPr lang="en-US" dirty="0" err="1"/>
              <a:t>Sritara</a:t>
            </a:r>
            <a:r>
              <a:rPr lang="en-US" dirty="0"/>
              <a:t> P, </a:t>
            </a:r>
            <a:r>
              <a:rPr lang="en-US" dirty="0" err="1"/>
              <a:t>Mercuri</a:t>
            </a:r>
            <a:r>
              <a:rPr lang="en-US" dirty="0"/>
              <a:t> MF, </a:t>
            </a:r>
            <a:r>
              <a:rPr lang="en-US" dirty="0" err="1"/>
              <a:t>Kamphuisen</a:t>
            </a:r>
            <a:r>
              <a:rPr lang="en-US" dirty="0"/>
              <a:t> PW, </a:t>
            </a:r>
            <a:r>
              <a:rPr lang="en-US" dirty="0" err="1"/>
              <a:t>Antman</a:t>
            </a:r>
            <a:r>
              <a:rPr lang="en-US" dirty="0"/>
              <a:t> EM, </a:t>
            </a:r>
            <a:r>
              <a:rPr lang="en-US" dirty="0" err="1"/>
              <a:t>Braunwald</a:t>
            </a:r>
            <a:r>
              <a:rPr lang="en-US" dirty="0"/>
              <a:t> E, </a:t>
            </a:r>
            <a:r>
              <a:rPr lang="en-US" dirty="0" err="1"/>
              <a:t>Giugliano</a:t>
            </a:r>
            <a:r>
              <a:rPr lang="en-US" dirty="0"/>
              <a:t> RP. Efficacy and Safety of </a:t>
            </a:r>
            <a:r>
              <a:rPr lang="en-US" dirty="0" err="1"/>
              <a:t>Edoxaban</a:t>
            </a:r>
            <a:r>
              <a:rPr lang="en-US" dirty="0"/>
              <a:t> in Patients With Active Malignancy and Atrial Fibrillation: Analysis of the ENGAGE AF - TIMI 48 Trial. J Am Heart Assoc. 2018 Aug 21;7(16):e008987. </a:t>
            </a:r>
            <a:r>
              <a:rPr lang="en-US" dirty="0" err="1"/>
              <a:t>doi</a:t>
            </a:r>
            <a:r>
              <a:rPr lang="en-US" dirty="0"/>
              <a:t>: 10.1161/JAHA.118.008987. PMID: 30369307; PMCID: PMC6201390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/>
              <a:t>Melloni</a:t>
            </a:r>
            <a:r>
              <a:rPr lang="en-US" dirty="0"/>
              <a:t> C, Dunning A, Granger CB, Thomas L, </a:t>
            </a:r>
            <a:r>
              <a:rPr lang="en-US" dirty="0" err="1"/>
              <a:t>Khouri</a:t>
            </a:r>
            <a:r>
              <a:rPr lang="en-US" dirty="0"/>
              <a:t> MG, Garcia DA, </a:t>
            </a:r>
            <a:r>
              <a:rPr lang="en-US" dirty="0" err="1"/>
              <a:t>Hylek</a:t>
            </a:r>
            <a:r>
              <a:rPr lang="en-US" dirty="0"/>
              <a:t> EM, Hanna M, </a:t>
            </a:r>
            <a:r>
              <a:rPr lang="en-US" dirty="0" err="1"/>
              <a:t>Wallentin</a:t>
            </a:r>
            <a:r>
              <a:rPr lang="en-US" dirty="0"/>
              <a:t> L, </a:t>
            </a:r>
            <a:r>
              <a:rPr lang="en-US" dirty="0" err="1"/>
              <a:t>Gersh</a:t>
            </a:r>
            <a:r>
              <a:rPr lang="en-US" dirty="0"/>
              <a:t> BJ, Douglas PS, Alexander JH, Lopes RD. Efficacy and Safety of </a:t>
            </a:r>
            <a:r>
              <a:rPr lang="en-US" dirty="0" err="1"/>
              <a:t>Apixaban</a:t>
            </a:r>
            <a:r>
              <a:rPr lang="en-US" dirty="0"/>
              <a:t> Versus Warfarin in Patients with Atrial Fibrillation and a History of Cancer: Insights from the ARISTOTLE Trial. Am J Med. 2017 Dec;130(12):1440-1448.e1. </a:t>
            </a:r>
            <a:r>
              <a:rPr lang="en-US" dirty="0" err="1"/>
              <a:t>doi</a:t>
            </a:r>
            <a:r>
              <a:rPr lang="en-US" dirty="0"/>
              <a:t>: 10.1016/j.amjmed.2017.06.026. </a:t>
            </a:r>
            <a:r>
              <a:rPr lang="en-US" dirty="0" err="1"/>
              <a:t>Epub</a:t>
            </a:r>
            <a:r>
              <a:rPr lang="en-US" dirty="0"/>
              <a:t> 2017 Jul 21. PMID: </a:t>
            </a:r>
            <a:r>
              <a:rPr lang="en-US" dirty="0" smtClean="0"/>
              <a:t>28739198.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Hart </a:t>
            </a:r>
            <a:r>
              <a:rPr lang="en-US" dirty="0"/>
              <a:t>RG, </a:t>
            </a:r>
            <a:r>
              <a:rPr lang="en-US" dirty="0" err="1"/>
              <a:t>Catanese</a:t>
            </a:r>
            <a:r>
              <a:rPr lang="en-US" dirty="0"/>
              <a:t> L, </a:t>
            </a:r>
            <a:r>
              <a:rPr lang="en-US" dirty="0" err="1"/>
              <a:t>Perera</a:t>
            </a:r>
            <a:r>
              <a:rPr lang="en-US" dirty="0"/>
              <a:t> KS, </a:t>
            </a:r>
            <a:r>
              <a:rPr lang="en-US" dirty="0" err="1"/>
              <a:t>Ntaios</a:t>
            </a:r>
            <a:r>
              <a:rPr lang="en-US" dirty="0"/>
              <a:t> G, Connolly SJ. Embolic stroke of undetermined source: a systematic review and clinical update. Stroke. 2017;48:867–872. </a:t>
            </a:r>
            <a:r>
              <a:rPr lang="en-US" dirty="0" err="1"/>
              <a:t>doi</a:t>
            </a:r>
            <a:r>
              <a:rPr lang="en-US" dirty="0"/>
              <a:t>: </a:t>
            </a:r>
            <a:r>
              <a:rPr lang="en-US" dirty="0" smtClean="0"/>
              <a:t>10.1161/STROKEAHA.116.016414</a:t>
            </a:r>
          </a:p>
          <a:p>
            <a:pPr marL="514350" indent="-514350">
              <a:buAutoNum type="arabicPeriod"/>
            </a:pPr>
            <a:r>
              <a:rPr lang="en-US" dirty="0"/>
              <a:t>van </a:t>
            </a:r>
            <a:r>
              <a:rPr lang="en-US" dirty="0" err="1"/>
              <a:t>Es</a:t>
            </a:r>
            <a:r>
              <a:rPr lang="en-US" dirty="0"/>
              <a:t> N and </a:t>
            </a:r>
            <a:r>
              <a:rPr lang="en-US" dirty="0" err="1"/>
              <a:t>Büller</a:t>
            </a:r>
            <a:r>
              <a:rPr lang="en-US" dirty="0"/>
              <a:t> HR: Using direct oral anticoagulants (DOACs) in cancer and other high-risk populations. Hematology Am </a:t>
            </a:r>
            <a:r>
              <a:rPr lang="en-US" dirty="0" err="1"/>
              <a:t>Soc</a:t>
            </a:r>
            <a:r>
              <a:rPr lang="en-US" dirty="0"/>
              <a:t> </a:t>
            </a:r>
            <a:r>
              <a:rPr lang="en-US" dirty="0" err="1"/>
              <a:t>Hematol</a:t>
            </a:r>
            <a:r>
              <a:rPr lang="en-US" dirty="0"/>
              <a:t> </a:t>
            </a:r>
            <a:r>
              <a:rPr lang="en-US" dirty="0" err="1"/>
              <a:t>Educ</a:t>
            </a:r>
            <a:r>
              <a:rPr lang="en-US" dirty="0"/>
              <a:t> Program 2015: 125-131, 2015. </a:t>
            </a:r>
            <a:r>
              <a:rPr lang="en-US" dirty="0" err="1"/>
              <a:t>Magne</a:t>
            </a:r>
            <a:r>
              <a:rPr lang="en-US" dirty="0"/>
              <a:t> JL, </a:t>
            </a:r>
            <a:r>
              <a:rPr lang="en-US" dirty="0" err="1"/>
              <a:t>Pirvu</a:t>
            </a:r>
            <a:r>
              <a:rPr lang="en-US" dirty="0"/>
              <a:t> A, </a:t>
            </a:r>
            <a:r>
              <a:rPr lang="en-US" dirty="0" err="1"/>
              <a:t>Sessa</a:t>
            </a:r>
            <a:r>
              <a:rPr lang="en-US" dirty="0"/>
              <a:t> C, </a:t>
            </a:r>
            <a:r>
              <a:rPr lang="en-US" dirty="0" err="1"/>
              <a:t>Cochet</a:t>
            </a:r>
            <a:r>
              <a:rPr lang="en-US" dirty="0"/>
              <a:t> E, Blaise H and </a:t>
            </a:r>
            <a:r>
              <a:rPr lang="en-US" dirty="0" err="1"/>
              <a:t>Ducos</a:t>
            </a:r>
            <a:r>
              <a:rPr lang="en-US" dirty="0"/>
              <a:t> C: Carotid artery </a:t>
            </a:r>
            <a:r>
              <a:rPr lang="en-US" dirty="0" err="1"/>
              <a:t>revascularisation</a:t>
            </a:r>
            <a:r>
              <a:rPr lang="en-US" dirty="0"/>
              <a:t> following neck irradiation: Immediate and long-term results.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Vasc</a:t>
            </a:r>
            <a:r>
              <a:rPr lang="en-US" dirty="0"/>
              <a:t> </a:t>
            </a:r>
            <a:r>
              <a:rPr lang="en-US" dirty="0" err="1"/>
              <a:t>Endovasc</a:t>
            </a:r>
            <a:r>
              <a:rPr lang="en-US" dirty="0"/>
              <a:t> </a:t>
            </a:r>
            <a:r>
              <a:rPr lang="en-US" dirty="0" err="1"/>
              <a:t>Surg</a:t>
            </a:r>
            <a:r>
              <a:rPr lang="en-US" dirty="0"/>
              <a:t> 43: 4-7, 2012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van der </a:t>
            </a:r>
            <a:r>
              <a:rPr lang="en-US" dirty="0" err="1"/>
              <a:t>Hulle</a:t>
            </a:r>
            <a:r>
              <a:rPr lang="en-US" dirty="0"/>
              <a:t> T, den </a:t>
            </a:r>
            <a:r>
              <a:rPr lang="en-US" dirty="0" err="1"/>
              <a:t>Exter</a:t>
            </a:r>
            <a:r>
              <a:rPr lang="en-US" dirty="0"/>
              <a:t> PL, </a:t>
            </a:r>
            <a:r>
              <a:rPr lang="en-US" dirty="0" err="1"/>
              <a:t>Kooiman</a:t>
            </a:r>
            <a:r>
              <a:rPr lang="en-US" dirty="0"/>
              <a:t> J, van der </a:t>
            </a:r>
            <a:r>
              <a:rPr lang="en-US" dirty="0" err="1"/>
              <a:t>Hoeven</a:t>
            </a:r>
            <a:r>
              <a:rPr lang="en-US" dirty="0"/>
              <a:t> JJ, </a:t>
            </a:r>
            <a:r>
              <a:rPr lang="en-US" dirty="0" err="1"/>
              <a:t>Huisman</a:t>
            </a:r>
            <a:r>
              <a:rPr lang="en-US" dirty="0"/>
              <a:t> MV and </a:t>
            </a:r>
            <a:r>
              <a:rPr lang="en-US" dirty="0" err="1"/>
              <a:t>Klok</a:t>
            </a:r>
            <a:r>
              <a:rPr lang="en-US" dirty="0"/>
              <a:t> FA: Meta-analysis of the efficacy and safety of new oral anticoagulants in patients with cancer-associated acute venous thromboembolism. J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Haemost</a:t>
            </a:r>
            <a:r>
              <a:rPr lang="en-US" dirty="0"/>
              <a:t> 12: 1116-1120, 2014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/>
              <a:t>Nam KW, Kim CK, Kim TJ, An SJ, Oh K, </a:t>
            </a:r>
            <a:r>
              <a:rPr lang="en-US" dirty="0" err="1"/>
              <a:t>Ko</a:t>
            </a:r>
            <a:r>
              <a:rPr lang="en-US" dirty="0"/>
              <a:t> SB, Yoon BW. </a:t>
            </a:r>
            <a:r>
              <a:rPr lang="en-US" dirty="0" err="1"/>
              <a:t>Treatmen</a:t>
            </a:r>
            <a:r>
              <a:rPr lang="en-US" dirty="0"/>
              <a:t> of cryptogenic stroke with active cancer with a new oral anticoagulant. </a:t>
            </a:r>
            <a:r>
              <a:rPr lang="en-US" i="1" dirty="0"/>
              <a:t>J Stroke </a:t>
            </a:r>
            <a:r>
              <a:rPr lang="en-US" i="1" dirty="0" err="1"/>
              <a:t>Cerebrovasc</a:t>
            </a:r>
            <a:r>
              <a:rPr lang="en-US" i="1" dirty="0"/>
              <a:t> Dis</a:t>
            </a:r>
            <a:r>
              <a:rPr lang="en-US" dirty="0"/>
              <a:t>. 2017;26:2976–2980. </a:t>
            </a:r>
            <a:r>
              <a:rPr lang="en-US" dirty="0" err="1"/>
              <a:t>doi</a:t>
            </a:r>
            <a:r>
              <a:rPr lang="en-US" dirty="0"/>
              <a:t>: 10.1016/j. </a:t>
            </a:r>
            <a:r>
              <a:rPr lang="en-US" dirty="0" smtClean="0"/>
              <a:t>jstrokecerebrovasdis.2017.07.029</a:t>
            </a:r>
          </a:p>
          <a:p>
            <a:pPr marL="514350" indent="-514350">
              <a:buAutoNum type="arabicPeriod"/>
            </a:pPr>
            <a:r>
              <a:rPr lang="en-US" dirty="0" err="1"/>
              <a:t>Navi</a:t>
            </a:r>
            <a:r>
              <a:rPr lang="en-US" dirty="0"/>
              <a:t> BB, Singer S, </a:t>
            </a:r>
            <a:r>
              <a:rPr lang="en-US" dirty="0" err="1"/>
              <a:t>Merkler</a:t>
            </a:r>
            <a:r>
              <a:rPr lang="en-US" dirty="0"/>
              <a:t> AE, Cheng NT, Stone JB, </a:t>
            </a:r>
            <a:r>
              <a:rPr lang="en-US" dirty="0" err="1"/>
              <a:t>Kamel</a:t>
            </a:r>
            <a:r>
              <a:rPr lang="en-US" dirty="0"/>
              <a:t> H, </a:t>
            </a:r>
            <a:r>
              <a:rPr lang="en-US" dirty="0" err="1"/>
              <a:t>Iadecola</a:t>
            </a:r>
            <a:r>
              <a:rPr lang="en-US" dirty="0"/>
              <a:t> C, </a:t>
            </a:r>
            <a:r>
              <a:rPr lang="en-US" dirty="0" err="1"/>
              <a:t>Elkind</a:t>
            </a:r>
            <a:r>
              <a:rPr lang="en-US" dirty="0"/>
              <a:t> MS, </a:t>
            </a:r>
            <a:r>
              <a:rPr lang="en-US" dirty="0" err="1"/>
              <a:t>DeAngelis</a:t>
            </a:r>
            <a:r>
              <a:rPr lang="en-US" dirty="0"/>
              <a:t> LM. Recurrent thromboembolic events after ischemic stroke in patients with cancer. </a:t>
            </a:r>
            <a:r>
              <a:rPr lang="en-US" i="1" dirty="0"/>
              <a:t>Neurology</a:t>
            </a:r>
            <a:r>
              <a:rPr lang="en-US" dirty="0"/>
              <a:t>. 2014;83:26–33. </a:t>
            </a:r>
            <a:r>
              <a:rPr lang="en-US" dirty="0" smtClean="0"/>
              <a:t>doi:10.1212/WNL.0000000000000539</a:t>
            </a:r>
          </a:p>
          <a:p>
            <a:pPr marL="514350" indent="-514350">
              <a:buAutoNum type="arabicPeriod"/>
            </a:pPr>
            <a:r>
              <a:rPr lang="en-US" dirty="0"/>
              <a:t>Martinez-</a:t>
            </a:r>
            <a:r>
              <a:rPr lang="en-US" dirty="0" err="1"/>
              <a:t>Majander</a:t>
            </a:r>
            <a:r>
              <a:rPr lang="en-US" dirty="0"/>
              <a:t> N, </a:t>
            </a:r>
            <a:r>
              <a:rPr lang="en-US" dirty="0" err="1"/>
              <a:t>Ntaios</a:t>
            </a:r>
            <a:r>
              <a:rPr lang="en-US" dirty="0"/>
              <a:t> G, Liu YY, </a:t>
            </a:r>
            <a:r>
              <a:rPr lang="en-US" dirty="0" err="1"/>
              <a:t>Ylikotila</a:t>
            </a:r>
            <a:r>
              <a:rPr lang="en-US" dirty="0"/>
              <a:t> P, Joensuu H, Saarinen J, </a:t>
            </a:r>
            <a:r>
              <a:rPr lang="en-US" dirty="0" err="1"/>
              <a:t>Perera</a:t>
            </a:r>
            <a:r>
              <a:rPr lang="en-US" dirty="0"/>
              <a:t> KS, Marti-Fabregas J, Chamorro A, </a:t>
            </a:r>
            <a:r>
              <a:rPr lang="en-US" dirty="0" err="1"/>
              <a:t>Rudilosso</a:t>
            </a:r>
            <a:r>
              <a:rPr lang="en-US" dirty="0"/>
              <a:t> S, et al; NAVIGATE ESUS investigators. </a:t>
            </a:r>
            <a:r>
              <a:rPr lang="en-US" dirty="0" err="1"/>
              <a:t>Rivaroxaban</a:t>
            </a:r>
            <a:r>
              <a:rPr lang="en-US" dirty="0"/>
              <a:t> versus aspirin for secondary prevention of </a:t>
            </a:r>
            <a:r>
              <a:rPr lang="en-US" dirty="0" err="1"/>
              <a:t>ischaemic</a:t>
            </a:r>
            <a:r>
              <a:rPr lang="en-US" dirty="0"/>
              <a:t> stroke in patients with cancer: a subgroup analysis of </a:t>
            </a:r>
            <a:r>
              <a:rPr lang="en-US" dirty="0" err="1"/>
              <a:t>th</a:t>
            </a:r>
            <a:r>
              <a:rPr lang="en-US" dirty="0"/>
              <a:t> NAVIGATE ESUS randomized trial. </a:t>
            </a:r>
            <a:r>
              <a:rPr lang="en-US" i="1" dirty="0" err="1"/>
              <a:t>Eur</a:t>
            </a:r>
            <a:r>
              <a:rPr lang="en-US" i="1" dirty="0"/>
              <a:t> J Neurol</a:t>
            </a:r>
            <a:r>
              <a:rPr lang="en-US" dirty="0"/>
              <a:t>. 2020;27:841–848. </a:t>
            </a:r>
            <a:r>
              <a:rPr lang="en-US" dirty="0" err="1"/>
              <a:t>doi</a:t>
            </a:r>
            <a:r>
              <a:rPr lang="en-US" dirty="0"/>
              <a:t>: </a:t>
            </a:r>
            <a:r>
              <a:rPr lang="en-US" dirty="0" smtClean="0"/>
              <a:t>10.1111/ene.14172</a:t>
            </a:r>
          </a:p>
          <a:p>
            <a:pPr marL="514350" indent="-514350">
              <a:buAutoNum type="arabicPeriod"/>
            </a:pPr>
            <a:r>
              <a:rPr lang="en-US" dirty="0"/>
              <a:t>Park H, Kim J, Ha J, Hwang IG, Song TJ, </a:t>
            </a:r>
            <a:r>
              <a:rPr lang="en-US" dirty="0" err="1"/>
              <a:t>Yoo</a:t>
            </a:r>
            <a:r>
              <a:rPr lang="en-US" dirty="0"/>
              <a:t> J, </a:t>
            </a:r>
            <a:r>
              <a:rPr lang="en-US" dirty="0" err="1"/>
              <a:t>Ahn</a:t>
            </a:r>
            <a:r>
              <a:rPr lang="en-US" dirty="0"/>
              <a:t> SH, Kim K, Kim BM, Kim DJ, et al. Histological features of intracranial thrombi in stroke patients with cancer. </a:t>
            </a:r>
            <a:r>
              <a:rPr lang="en-US" i="1" dirty="0"/>
              <a:t>Ann Neurol</a:t>
            </a:r>
            <a:r>
              <a:rPr lang="en-US" dirty="0"/>
              <a:t>. 2019;86:143–149. </a:t>
            </a:r>
            <a:r>
              <a:rPr lang="en-US" dirty="0" err="1"/>
              <a:t>doi</a:t>
            </a:r>
            <a:r>
              <a:rPr lang="en-US" dirty="0"/>
              <a:t>: 10.1002/ana.25495</a:t>
            </a:r>
          </a:p>
        </p:txBody>
      </p:sp>
    </p:spTree>
    <p:extLst>
      <p:ext uri="{BB962C8B-B14F-4D97-AF65-F5344CB8AC3E}">
        <p14:creationId xmlns:p14="http://schemas.microsoft.com/office/powerpoint/2010/main" val="120619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594" y="175002"/>
            <a:ext cx="11800438" cy="1608531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AC vs ASA for SECONDARY STROKE PREVENTION in patients with cancer and stroke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2291"/>
            <a:ext cx="10515600" cy="4747191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TEACH (Trial </a:t>
            </a:r>
            <a:r>
              <a:rPr lang="en-US" dirty="0"/>
              <a:t>of </a:t>
            </a:r>
            <a:r>
              <a:rPr lang="en-US" dirty="0" smtClean="0"/>
              <a:t>Enoxaparin versus </a:t>
            </a:r>
            <a:r>
              <a:rPr lang="en-US" dirty="0"/>
              <a:t>Aspirin in Patients With Cancer and </a:t>
            </a:r>
            <a:r>
              <a:rPr lang="en-US" dirty="0" smtClean="0"/>
              <a:t>Stroke) pilot </a:t>
            </a:r>
            <a:r>
              <a:rPr lang="en-US" dirty="0"/>
              <a:t>trial randomized 20 </a:t>
            </a:r>
            <a:r>
              <a:rPr lang="en-US" dirty="0" smtClean="0"/>
              <a:t>cancer patients </a:t>
            </a:r>
            <a:r>
              <a:rPr lang="en-US" dirty="0"/>
              <a:t>with a recent ischemic stroke to </a:t>
            </a:r>
            <a:r>
              <a:rPr lang="en-US" dirty="0" smtClean="0"/>
              <a:t>enoxaparin vs aspirin: no differences in </a:t>
            </a:r>
            <a:r>
              <a:rPr lang="en-US" dirty="0"/>
              <a:t>the cumulative rates of </a:t>
            </a:r>
            <a:r>
              <a:rPr lang="en-US" dirty="0" smtClean="0"/>
              <a:t>recurrent thromboembolic </a:t>
            </a:r>
            <a:r>
              <a:rPr lang="en-US" dirty="0"/>
              <a:t>events, major bleedings, or </a:t>
            </a:r>
            <a:r>
              <a:rPr lang="en-US" dirty="0" smtClean="0"/>
              <a:t>survival between </a:t>
            </a:r>
            <a:r>
              <a:rPr lang="en-US" dirty="0"/>
              <a:t>the groups</a:t>
            </a:r>
            <a:r>
              <a:rPr lang="en-US" dirty="0" smtClean="0"/>
              <a:t>. Enrollment failure: patient </a:t>
            </a:r>
            <a:r>
              <a:rPr lang="en-US" dirty="0"/>
              <a:t>aversion to receiving </a:t>
            </a:r>
            <a:r>
              <a:rPr lang="en-US" dirty="0" smtClean="0"/>
              <a:t>injections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40</a:t>
            </a:r>
            <a:r>
              <a:rPr lang="en-US" dirty="0"/>
              <a:t>% of patients randomized to enoxaparin </a:t>
            </a:r>
            <a:r>
              <a:rPr lang="en-US" dirty="0" smtClean="0"/>
              <a:t>crossed-over to ASA </a:t>
            </a:r>
            <a:r>
              <a:rPr lang="en-US" dirty="0"/>
              <a:t>because of discomfort with </a:t>
            </a:r>
            <a:r>
              <a:rPr lang="en-US" dirty="0" smtClean="0"/>
              <a:t>injections</a:t>
            </a:r>
            <a:r>
              <a:rPr lang="en-US" dirty="0"/>
              <a:t> </a:t>
            </a:r>
            <a:r>
              <a:rPr lang="en-US" dirty="0" smtClean="0"/>
              <a:t>[15]</a:t>
            </a:r>
          </a:p>
          <a:p>
            <a:r>
              <a:rPr lang="en-US" dirty="0"/>
              <a:t>A</a:t>
            </a:r>
            <a:r>
              <a:rPr lang="en-US" dirty="0" smtClean="0"/>
              <a:t> retrospective cohort study performed at MSK, including 172 patients </a:t>
            </a:r>
            <a:r>
              <a:rPr lang="en-US" dirty="0"/>
              <a:t>with active cancer and </a:t>
            </a:r>
            <a:r>
              <a:rPr lang="en-US" dirty="0" smtClean="0"/>
              <a:t>AIS, </a:t>
            </a:r>
            <a:r>
              <a:rPr lang="en-US" dirty="0"/>
              <a:t>compared the odds of recurrent stroke, </a:t>
            </a:r>
            <a:r>
              <a:rPr lang="en-US" dirty="0" smtClean="0"/>
              <a:t>thromboembolism</a:t>
            </a:r>
            <a:r>
              <a:rPr lang="en-US" dirty="0"/>
              <a:t>, or death between 102 </a:t>
            </a:r>
            <a:r>
              <a:rPr lang="en-US" dirty="0" smtClean="0"/>
              <a:t>patients (92 ASA) that received </a:t>
            </a:r>
            <a:r>
              <a:rPr lang="en-US" dirty="0"/>
              <a:t>an antiplatelet and 90 </a:t>
            </a:r>
            <a:r>
              <a:rPr lang="en-US" dirty="0" smtClean="0"/>
              <a:t>that received an AC (79 LMWH) </a:t>
            </a:r>
            <a:r>
              <a:rPr lang="en-US" dirty="0"/>
              <a:t>at discharge (some received both</a:t>
            </a:r>
            <a:r>
              <a:rPr lang="en-US" dirty="0" smtClean="0"/>
              <a:t>).[16]  Although </a:t>
            </a:r>
            <a:r>
              <a:rPr lang="en-US" dirty="0"/>
              <a:t>there may have been confounding by </a:t>
            </a:r>
            <a:r>
              <a:rPr lang="en-US" dirty="0" smtClean="0"/>
              <a:t>indication, there </a:t>
            </a:r>
            <a:r>
              <a:rPr lang="en-US" dirty="0"/>
              <a:t>were no differences in </a:t>
            </a:r>
            <a:r>
              <a:rPr lang="en-US" dirty="0" smtClean="0"/>
              <a:t>treatment groups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An exploratory analysis </a:t>
            </a:r>
            <a:r>
              <a:rPr lang="en-US" dirty="0"/>
              <a:t>of the </a:t>
            </a:r>
            <a:r>
              <a:rPr lang="en-US" dirty="0" smtClean="0"/>
              <a:t>NAVIGATE ESUS ( New </a:t>
            </a:r>
            <a:r>
              <a:rPr lang="en-US" dirty="0"/>
              <a:t>Approach </a:t>
            </a:r>
            <a:r>
              <a:rPr lang="en-US" dirty="0" err="1"/>
              <a:t>riVaroxaban</a:t>
            </a:r>
            <a:r>
              <a:rPr lang="en-US" dirty="0"/>
              <a:t> Inhibition of Factor </a:t>
            </a:r>
            <a:r>
              <a:rPr lang="en-US" dirty="0" err="1"/>
              <a:t>Xa</a:t>
            </a:r>
            <a:r>
              <a:rPr lang="en-US" dirty="0"/>
              <a:t> in a Global trial versus ASA to </a:t>
            </a:r>
            <a:r>
              <a:rPr lang="en-US" dirty="0" err="1"/>
              <a:t>prevenT</a:t>
            </a:r>
            <a:r>
              <a:rPr lang="en-US" dirty="0"/>
              <a:t> Embolism in Embolic Stroke of Undetermined </a:t>
            </a:r>
            <a:r>
              <a:rPr lang="en-US" dirty="0" smtClean="0"/>
              <a:t>Source) trial studied 543 </a:t>
            </a:r>
            <a:r>
              <a:rPr lang="en-US" dirty="0"/>
              <a:t>(7.5%) </a:t>
            </a:r>
            <a:r>
              <a:rPr lang="en-US" dirty="0" smtClean="0"/>
              <a:t>patients with recent ESUS and history of cancer (whether </a:t>
            </a:r>
            <a:r>
              <a:rPr lang="en-US" dirty="0"/>
              <a:t>these cancers were active was not </a:t>
            </a:r>
            <a:r>
              <a:rPr lang="en-US" dirty="0" smtClean="0"/>
              <a:t>reported), that were randomized to 15 mg </a:t>
            </a:r>
            <a:r>
              <a:rPr lang="en-US" dirty="0" err="1"/>
              <a:t>rivaroxaban</a:t>
            </a:r>
            <a:r>
              <a:rPr lang="en-US" dirty="0"/>
              <a:t> </a:t>
            </a:r>
            <a:r>
              <a:rPr lang="en-US" dirty="0" smtClean="0"/>
              <a:t>vs 100 mg ASA. Although </a:t>
            </a:r>
            <a:r>
              <a:rPr lang="en-US" dirty="0"/>
              <a:t>patients </a:t>
            </a:r>
            <a:r>
              <a:rPr lang="en-US" dirty="0" smtClean="0"/>
              <a:t>with cancer </a:t>
            </a:r>
            <a:r>
              <a:rPr lang="en-US" dirty="0"/>
              <a:t>had higher rates of recurrent stroke than </a:t>
            </a:r>
            <a:r>
              <a:rPr lang="en-US" dirty="0" smtClean="0"/>
              <a:t>patients without </a:t>
            </a:r>
            <a:r>
              <a:rPr lang="en-US" dirty="0"/>
              <a:t>cancer, the risk of recurrent stroke </a:t>
            </a:r>
            <a:r>
              <a:rPr lang="en-US" dirty="0" smtClean="0"/>
              <a:t>between treatment </a:t>
            </a:r>
            <a:r>
              <a:rPr lang="en-US" dirty="0"/>
              <a:t>groups was not significantly </a:t>
            </a:r>
            <a:r>
              <a:rPr lang="en-US" dirty="0" smtClean="0"/>
              <a:t>different. </a:t>
            </a:r>
            <a:r>
              <a:rPr lang="en-US" dirty="0"/>
              <a:t>Furthermore, the risk of major </a:t>
            </a:r>
            <a:r>
              <a:rPr lang="en-US" dirty="0" smtClean="0"/>
              <a:t>bleeding was </a:t>
            </a:r>
            <a:r>
              <a:rPr lang="en-US" dirty="0"/>
              <a:t>more than doubled in the </a:t>
            </a:r>
            <a:r>
              <a:rPr lang="en-US" dirty="0" err="1" smtClean="0"/>
              <a:t>rivaroxaban</a:t>
            </a:r>
            <a:r>
              <a:rPr lang="en-US" dirty="0" smtClean="0"/>
              <a:t>-randomized patients</a:t>
            </a:r>
            <a:r>
              <a:rPr lang="en-US" dirty="0"/>
              <a:t>. </a:t>
            </a:r>
            <a:r>
              <a:rPr lang="en-US" dirty="0" smtClean="0"/>
              <a:t>The </a:t>
            </a:r>
            <a:r>
              <a:rPr lang="en-US" dirty="0"/>
              <a:t>trial itself was not, however, designed for this purpose [</a:t>
            </a:r>
            <a:r>
              <a:rPr lang="en-US" dirty="0" smtClean="0"/>
              <a:t>17]. </a:t>
            </a:r>
          </a:p>
          <a:p>
            <a:r>
              <a:rPr lang="en-US" dirty="0" smtClean="0"/>
              <a:t>Lastly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endovascularly</a:t>
            </a:r>
            <a:r>
              <a:rPr lang="en-US" dirty="0"/>
              <a:t> </a:t>
            </a:r>
            <a:r>
              <a:rPr lang="en-US" dirty="0" smtClean="0"/>
              <a:t>retrieved </a:t>
            </a:r>
            <a:r>
              <a:rPr lang="en-US" dirty="0"/>
              <a:t>intracranial thrombi from patients with </a:t>
            </a:r>
            <a:r>
              <a:rPr lang="en-US" dirty="0" smtClean="0"/>
              <a:t>cancer related ESUS </a:t>
            </a:r>
            <a:r>
              <a:rPr lang="en-US" dirty="0"/>
              <a:t>are platelet-rich, indicating that </a:t>
            </a:r>
            <a:r>
              <a:rPr lang="en-US" dirty="0" smtClean="0"/>
              <a:t>antiplatelet therapy </a:t>
            </a:r>
            <a:r>
              <a:rPr lang="en-US" dirty="0"/>
              <a:t>may benefit this </a:t>
            </a:r>
            <a:r>
              <a:rPr lang="en-US" dirty="0" smtClean="0"/>
              <a:t>population. [18]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0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5002"/>
            <a:ext cx="6802925" cy="1325563"/>
          </a:xfrm>
        </p:spPr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0565"/>
            <a:ext cx="10515600" cy="474719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multicenter, double-blind</a:t>
            </a:r>
            <a:r>
              <a:rPr lang="en-US" dirty="0"/>
              <a:t>, randomized trial, entitled TEACH2 (Trial </a:t>
            </a:r>
            <a:r>
              <a:rPr lang="en-US" dirty="0" smtClean="0"/>
              <a:t>of </a:t>
            </a:r>
            <a:r>
              <a:rPr lang="en-US" dirty="0" err="1" smtClean="0"/>
              <a:t>Apixaban</a:t>
            </a:r>
            <a:r>
              <a:rPr lang="en-US" dirty="0" smtClean="0"/>
              <a:t> </a:t>
            </a:r>
            <a:r>
              <a:rPr lang="en-US" dirty="0"/>
              <a:t>Versus Aspirin in Cancer Patients With </a:t>
            </a:r>
            <a:r>
              <a:rPr lang="en-US" dirty="0" smtClean="0"/>
              <a:t>Cryptogenic Ischemic </a:t>
            </a:r>
            <a:r>
              <a:rPr lang="en-US" dirty="0"/>
              <a:t>Stroke), to determine if </a:t>
            </a:r>
            <a:r>
              <a:rPr lang="en-US" dirty="0" smtClean="0"/>
              <a:t>anticoagulant therapy </a:t>
            </a:r>
            <a:r>
              <a:rPr lang="en-US" dirty="0"/>
              <a:t>with </a:t>
            </a:r>
            <a:r>
              <a:rPr lang="en-US" dirty="0" err="1"/>
              <a:t>apixaban</a:t>
            </a:r>
            <a:r>
              <a:rPr lang="en-US" dirty="0"/>
              <a:t> is safe and effective </a:t>
            </a:r>
            <a:r>
              <a:rPr lang="en-US" dirty="0" smtClean="0"/>
              <a:t>compared with </a:t>
            </a:r>
            <a:r>
              <a:rPr lang="en-US" dirty="0"/>
              <a:t>antiplatelet therapy with aspirin in patients </a:t>
            </a:r>
            <a:r>
              <a:rPr lang="en-US" dirty="0" smtClean="0"/>
              <a:t>with active </a:t>
            </a:r>
            <a:r>
              <a:rPr lang="en-US" dirty="0"/>
              <a:t>cancer and ESUS. In this trial, we will employ </a:t>
            </a:r>
            <a:r>
              <a:rPr lang="en-US" dirty="0" smtClean="0"/>
              <a:t>a patient-centric </a:t>
            </a:r>
            <a:r>
              <a:rPr lang="en-US" dirty="0"/>
              <a:t>design, whereby the composite </a:t>
            </a:r>
            <a:r>
              <a:rPr lang="en-US" dirty="0" smtClean="0"/>
              <a:t>primary outcome </a:t>
            </a:r>
            <a:r>
              <a:rPr lang="en-US" dirty="0"/>
              <a:t>includes all major thromboembolic events </a:t>
            </a:r>
            <a:r>
              <a:rPr lang="en-US" dirty="0" smtClean="0"/>
              <a:t>that impact </a:t>
            </a:r>
            <a:r>
              <a:rPr lang="en-US" dirty="0"/>
              <a:t>quality of life measures and cancer </a:t>
            </a:r>
            <a:r>
              <a:rPr lang="en-US" dirty="0" smtClean="0"/>
              <a:t>treatment decisions </a:t>
            </a:r>
            <a:r>
              <a:rPr lang="en-US" dirty="0"/>
              <a:t>in patients with cancer. Venous </a:t>
            </a:r>
            <a:r>
              <a:rPr lang="en-US" dirty="0" smtClean="0"/>
              <a:t>thromboembolic disease</a:t>
            </a:r>
            <a:r>
              <a:rPr lang="en-US" dirty="0"/>
              <a:t>, in particular, will be included as part of </a:t>
            </a:r>
            <a:r>
              <a:rPr lang="en-US" dirty="0" smtClean="0"/>
              <a:t>the composite </a:t>
            </a:r>
            <a:r>
              <a:rPr lang="en-US" dirty="0"/>
              <a:t>outcome because it is the second most </a:t>
            </a:r>
            <a:r>
              <a:rPr lang="en-US" dirty="0" smtClean="0"/>
              <a:t>common cause </a:t>
            </a:r>
            <a:r>
              <a:rPr lang="en-US" dirty="0"/>
              <a:t>of death in patients with cancer and </a:t>
            </a:r>
            <a:r>
              <a:rPr lang="en-US" dirty="0" smtClean="0"/>
              <a:t>often hinders </a:t>
            </a:r>
            <a:r>
              <a:rPr lang="en-US" dirty="0"/>
              <a:t>their functional </a:t>
            </a:r>
            <a:r>
              <a:rPr lang="en-US" dirty="0" smtClean="0"/>
              <a:t>status.75</a:t>
            </a:r>
          </a:p>
          <a:p>
            <a:r>
              <a:rPr lang="en-US" dirty="0"/>
              <a:t>the only active </a:t>
            </a:r>
            <a:r>
              <a:rPr lang="en-US" dirty="0" smtClean="0"/>
              <a:t>randomized trial </a:t>
            </a:r>
            <a:r>
              <a:rPr lang="en-US" dirty="0"/>
              <a:t>evaluating different antithrombotic </a:t>
            </a:r>
            <a:r>
              <a:rPr lang="en-US" dirty="0" smtClean="0"/>
              <a:t>approaches in </a:t>
            </a:r>
            <a:r>
              <a:rPr lang="en-US" dirty="0"/>
              <a:t>patients with cancer and ESUS is the ENCHASE </a:t>
            </a:r>
            <a:r>
              <a:rPr lang="en-US" dirty="0" smtClean="0"/>
              <a:t>trial (</a:t>
            </a:r>
            <a:r>
              <a:rPr lang="en-US" dirty="0" err="1" smtClean="0"/>
              <a:t>Edoxaban</a:t>
            </a:r>
            <a:r>
              <a:rPr lang="en-US" dirty="0" smtClean="0"/>
              <a:t> </a:t>
            </a:r>
            <a:r>
              <a:rPr lang="en-US" dirty="0"/>
              <a:t>for the Treatment of Coagulopathy in </a:t>
            </a:r>
            <a:r>
              <a:rPr lang="en-US" dirty="0" smtClean="0"/>
              <a:t>Patients With </a:t>
            </a:r>
            <a:r>
              <a:rPr lang="en-US" dirty="0"/>
              <a:t>Active Cancer and Acute Ischemic Stroke: A </a:t>
            </a:r>
            <a:r>
              <a:rPr lang="en-US" dirty="0" smtClean="0"/>
              <a:t>Pilot Study</a:t>
            </a:r>
            <a:r>
              <a:rPr lang="en-US" dirty="0"/>
              <a:t>; https://www.clinicaltrials.gov; Unique </a:t>
            </a:r>
            <a:r>
              <a:rPr lang="en-US" dirty="0" smtClean="0"/>
              <a:t>identifier: NCT03570281</a:t>
            </a:r>
            <a:r>
              <a:rPr lang="en-US" dirty="0"/>
              <a:t>). This pilot trial in Korea is </a:t>
            </a:r>
            <a:r>
              <a:rPr lang="en-US" dirty="0" smtClean="0"/>
              <a:t>comparing the </a:t>
            </a:r>
            <a:r>
              <a:rPr lang="en-US" dirty="0"/>
              <a:t>direct oral anticoagulant, </a:t>
            </a:r>
            <a:r>
              <a:rPr lang="en-US" dirty="0" err="1"/>
              <a:t>edoxaban</a:t>
            </a:r>
            <a:r>
              <a:rPr lang="en-US" dirty="0"/>
              <a:t>, to the </a:t>
            </a:r>
            <a:r>
              <a:rPr lang="en-US" dirty="0" smtClean="0"/>
              <a:t>injectable low-molecular </a:t>
            </a:r>
            <a:r>
              <a:rPr lang="en-US" dirty="0"/>
              <a:t>weight heparin, enoxaparin, in 40 </a:t>
            </a:r>
            <a:r>
              <a:rPr lang="en-US" dirty="0" smtClean="0"/>
              <a:t>patients with </a:t>
            </a:r>
            <a:r>
              <a:rPr lang="en-US" dirty="0"/>
              <a:t>cancer-associated ESUS. Additionally, the </a:t>
            </a:r>
            <a:r>
              <a:rPr lang="en-US" dirty="0" smtClean="0"/>
              <a:t>ongoing MOST-Cancer </a:t>
            </a:r>
            <a:r>
              <a:rPr lang="en-US" dirty="0"/>
              <a:t>and OASIS-Cancer prospective </a:t>
            </a:r>
            <a:r>
              <a:rPr lang="en-US" dirty="0" smtClean="0"/>
              <a:t>cohort studies </a:t>
            </a:r>
            <a:r>
              <a:rPr lang="en-US" dirty="0"/>
              <a:t>are evaluating biomarkers of </a:t>
            </a:r>
            <a:r>
              <a:rPr lang="en-US" dirty="0" smtClean="0"/>
              <a:t>hypercoagulability and </a:t>
            </a:r>
            <a:r>
              <a:rPr lang="en-US" dirty="0"/>
              <a:t>antithrombotic treatment effects in patients </a:t>
            </a:r>
            <a:r>
              <a:rPr lang="en-US" dirty="0" err="1" smtClean="0"/>
              <a:t>cancerrelated</a:t>
            </a:r>
            <a:r>
              <a:rPr lang="en-US" dirty="0"/>
              <a:t> </a:t>
            </a:r>
            <a:r>
              <a:rPr lang="en-US" dirty="0" smtClean="0"/>
              <a:t>ESUS</a:t>
            </a:r>
            <a:r>
              <a:rPr lang="en-US" dirty="0"/>
              <a:t>, albeit in nonrandomized designs.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0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4801</TotalTime>
  <Words>2014</Words>
  <Application>Microsoft Office PowerPoint</Application>
  <PresentationFormat>Widescreen</PresentationFormat>
  <Paragraphs>77</Paragraphs>
  <Slides>11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Bodoni MT Condensed</vt:lpstr>
      <vt:lpstr>Calibri</vt:lpstr>
      <vt:lpstr>Calibri Light</vt:lpstr>
      <vt:lpstr>Wingdings</vt:lpstr>
      <vt:lpstr>Office Theme</vt:lpstr>
      <vt:lpstr>CANCER AND STROKE   ________________________ Michela Rosso</vt:lpstr>
      <vt:lpstr>CANCER AND STROKE</vt:lpstr>
      <vt:lpstr>CANCER and VTE</vt:lpstr>
      <vt:lpstr>CANCER, Afib and PRIMARY PREVENTION of STROKE</vt:lpstr>
      <vt:lpstr>CANCER, Afib and PRIMARY STROKE PREVENTION</vt:lpstr>
      <vt:lpstr>CANCER,ESUS, and SECONDARY STROKE PREVENTION</vt:lpstr>
      <vt:lpstr>DOACs for secondary STROKE PREVENTION IN CANCER</vt:lpstr>
      <vt:lpstr>DOACs for secondary STROKE PREVENTION IN CANCER</vt:lpstr>
      <vt:lpstr>BIBLIOGRAPHY</vt:lpstr>
      <vt:lpstr>AC vs ASA for SECONDARY STROKE PREVENTION in patients with cancer and stroke</vt:lpstr>
      <vt:lpstr>THE FUTURE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Rosso, Michela</dc:creator>
  <cp:lastModifiedBy>Rosso, Michela</cp:lastModifiedBy>
  <cp:revision>64</cp:revision>
  <dcterms:created xsi:type="dcterms:W3CDTF">2022-08-15T14:35:38Z</dcterms:created>
  <dcterms:modified xsi:type="dcterms:W3CDTF">2023-12-18T20:37:58Z</dcterms:modified>
</cp:coreProperties>
</file>