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80" r:id="rId3"/>
    <p:sldId id="284" r:id="rId4"/>
    <p:sldId id="282" r:id="rId5"/>
    <p:sldId id="273" r:id="rId6"/>
    <p:sldId id="287" r:id="rId7"/>
    <p:sldId id="28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1744" autoAdjust="0"/>
  </p:normalViewPr>
  <p:slideViewPr>
    <p:cSldViewPr snapToGrid="0">
      <p:cViewPr varScale="1">
        <p:scale>
          <a:sx n="102" d="100"/>
          <a:sy n="102" d="100"/>
        </p:scale>
        <p:origin x="834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0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ACA15A-0C86-4FF2-AFE3-39C462B30E11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7EEF43-92F3-4FEB-9615-257E2FD99B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5879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4A5686-0E2C-43AE-AF6C-71077CB7518E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0B055E-E92F-4CD0-B156-70C37829B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979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182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prevalence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however is mostly from studies published around 2000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2868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4787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4312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6471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9072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36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083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049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875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274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584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327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438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195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612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756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365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FF1EC4-8794-47B9-97F8-03C910C25E09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000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3927" y="1262743"/>
            <a:ext cx="10492966" cy="4421648"/>
          </a:xfrm>
        </p:spPr>
        <p:txBody>
          <a:bodyPr>
            <a:normAutofit fontScale="90000"/>
          </a:bodyPr>
          <a:lstStyle/>
          <a:p>
            <a:r>
              <a:rPr lang="en-US" sz="7000" dirty="0" smtClean="0"/>
              <a:t>SENSITIVITY </a:t>
            </a:r>
            <a:r>
              <a:rPr lang="en-US" sz="7000" dirty="0"/>
              <a:t>OF MRI FOR </a:t>
            </a:r>
            <a:r>
              <a:rPr lang="en-US" sz="7000" dirty="0" smtClean="0"/>
              <a:t>LATERAL MEDULLARY STROKES</a:t>
            </a:r>
            <a:br>
              <a:rPr lang="en-US" sz="7000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500" i="1" dirty="0" smtClean="0">
                <a:latin typeface="Bodoni MT Condensed" panose="02070606080606020203" pitchFamily="18" charset="0"/>
              </a:rPr>
              <a:t/>
            </a:r>
            <a:br>
              <a:rPr lang="en-US" sz="2500" i="1" dirty="0" smtClean="0">
                <a:latin typeface="Bodoni MT Condensed" panose="02070606080606020203" pitchFamily="18" charset="0"/>
              </a:rPr>
            </a:br>
            <a:r>
              <a:rPr lang="en-US" dirty="0" smtClean="0"/>
              <a:t>________________________</a:t>
            </a:r>
            <a:br>
              <a:rPr lang="en-US" dirty="0" smtClean="0"/>
            </a:br>
            <a:r>
              <a:rPr lang="en-US" sz="4400" dirty="0" smtClean="0"/>
              <a:t>Michela Rosso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88891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0203" y="408728"/>
            <a:ext cx="6013953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FALSE NEGATIVE RATES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4233" y="2046989"/>
            <a:ext cx="9125895" cy="3713151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2600" dirty="0"/>
              <a:t>R</a:t>
            </a:r>
            <a:r>
              <a:rPr lang="en-US" sz="2600" dirty="0" smtClean="0"/>
              <a:t>ate </a:t>
            </a:r>
            <a:r>
              <a:rPr lang="en-US" sz="2600" dirty="0"/>
              <a:t>of </a:t>
            </a:r>
            <a:r>
              <a:rPr lang="en-US" sz="2600" dirty="0" smtClean="0"/>
              <a:t>false-negative axial </a:t>
            </a:r>
            <a:r>
              <a:rPr lang="en-US" sz="2600" dirty="0"/>
              <a:t>DWI findings in </a:t>
            </a:r>
            <a:r>
              <a:rPr lang="en-US" sz="2600" dirty="0" smtClean="0"/>
              <a:t>brainstem infarction within </a:t>
            </a:r>
            <a:r>
              <a:rPr lang="en-US" sz="2600" dirty="0"/>
              <a:t>the first 24 h of symptom onset ranges from </a:t>
            </a:r>
            <a:r>
              <a:rPr lang="en-US" sz="2600" dirty="0" smtClean="0"/>
              <a:t>17-63%.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600" dirty="0"/>
              <a:t>The FN rate of </a:t>
            </a:r>
            <a:r>
              <a:rPr lang="en-US" sz="2600" dirty="0" smtClean="0"/>
              <a:t>brainstem infarction </a:t>
            </a:r>
            <a:r>
              <a:rPr lang="en-US" sz="2600" dirty="0"/>
              <a:t>using axial DWI was 27.6% </a:t>
            </a:r>
            <a:r>
              <a:rPr lang="en-US" sz="2600" dirty="0" smtClean="0"/>
              <a:t>while </a:t>
            </a:r>
            <a:r>
              <a:rPr lang="en-US" sz="2600" dirty="0"/>
              <a:t>that of hemispheric infarctions was 1.2</a:t>
            </a:r>
            <a:r>
              <a:rPr lang="en-US" sz="2600" dirty="0" smtClean="0"/>
              <a:t>% (3T MRI) (</a:t>
            </a:r>
            <a:r>
              <a:rPr lang="en-US" sz="2600" dirty="0"/>
              <a:t>P &lt; </a:t>
            </a:r>
            <a:r>
              <a:rPr lang="en-US" sz="2600" dirty="0" smtClean="0"/>
              <a:t>0.01</a:t>
            </a:r>
            <a:r>
              <a:rPr lang="en-US" dirty="0" smtClean="0"/>
              <a:t>) </a:t>
            </a:r>
            <a:r>
              <a:rPr lang="en-US" sz="2600" dirty="0" smtClean="0"/>
              <a:t>[1]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600" dirty="0" smtClean="0"/>
              <a:t>26</a:t>
            </a:r>
            <a:r>
              <a:rPr lang="en-US" sz="2600" dirty="0"/>
              <a:t>% of acute LMI patients initially showed negative findings in standard axial </a:t>
            </a:r>
            <a:r>
              <a:rPr lang="en-US" sz="2600" dirty="0" smtClean="0"/>
              <a:t>DWI-MRI (1.5T) [</a:t>
            </a:r>
            <a:r>
              <a:rPr lang="en-US" sz="2600" dirty="0"/>
              <a:t>2</a:t>
            </a:r>
            <a:r>
              <a:rPr lang="en-US" sz="2600" dirty="0" smtClean="0"/>
              <a:t>].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93987" y="5671335"/>
            <a:ext cx="21261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[1] </a:t>
            </a:r>
            <a:r>
              <a:rPr lang="en-US" dirty="0" err="1" smtClean="0"/>
              <a:t>Takeshige</a:t>
            </a:r>
            <a:r>
              <a:rPr lang="en-US" dirty="0" smtClean="0"/>
              <a:t>, 2018</a:t>
            </a:r>
          </a:p>
          <a:p>
            <a:r>
              <a:rPr lang="en-US" dirty="0" smtClean="0"/>
              <a:t>[2] </a:t>
            </a:r>
            <a:r>
              <a:rPr lang="en-US" dirty="0" err="1" smtClean="0"/>
              <a:t>Ohira</a:t>
            </a:r>
            <a:r>
              <a:rPr lang="en-US" dirty="0" smtClean="0"/>
              <a:t>,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000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6962" y="1640906"/>
            <a:ext cx="9125895" cy="37324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small diameter of brain </a:t>
            </a:r>
            <a:r>
              <a:rPr lang="en-US" dirty="0" smtClean="0"/>
              <a:t>stem lesions </a:t>
            </a:r>
            <a:r>
              <a:rPr lang="en-US" dirty="0"/>
              <a:t>and susceptibility artifacts due to the </a:t>
            </a:r>
            <a:r>
              <a:rPr lang="en-US" dirty="0" smtClean="0"/>
              <a:t>proximity to </a:t>
            </a:r>
            <a:r>
              <a:rPr lang="en-US" dirty="0"/>
              <a:t>the bone poses difficulties for the detection </a:t>
            </a:r>
            <a:r>
              <a:rPr lang="en-US" dirty="0" smtClean="0"/>
              <a:t>of AIS.</a:t>
            </a:r>
            <a:endParaRPr lang="en-US" dirty="0" smtClean="0"/>
          </a:p>
          <a:p>
            <a:pPr marL="0" indent="0">
              <a:spcBef>
                <a:spcPts val="1800"/>
              </a:spcBef>
              <a:buNone/>
            </a:pPr>
            <a:r>
              <a:rPr lang="en-US" dirty="0" smtClean="0"/>
              <a:t>The </a:t>
            </a:r>
            <a:r>
              <a:rPr lang="en-US" dirty="0"/>
              <a:t>detectability tends to be low in the acute phase of brainstem infarctions and increases in the subacute </a:t>
            </a:r>
            <a:r>
              <a:rPr lang="en-US" dirty="0" smtClean="0"/>
              <a:t>phase. </a:t>
            </a:r>
            <a:r>
              <a:rPr lang="en-US" dirty="0"/>
              <a:t>Thus, even if the initial DWI-MRI after the onset of symptoms yields negative findings, lesions in the brainstem may appear on follow-up MRI assessments. 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4602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621"/>
          <a:stretch/>
        </p:blipFill>
        <p:spPr>
          <a:xfrm>
            <a:off x="2179748" y="1012453"/>
            <a:ext cx="7886700" cy="342185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500532" y="4701020"/>
            <a:ext cx="78017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F</a:t>
            </a:r>
            <a:r>
              <a:rPr lang="en-US" dirty="0" smtClean="0"/>
              <a:t>N-BIs </a:t>
            </a:r>
            <a:r>
              <a:rPr lang="en-US" dirty="0"/>
              <a:t>were more frequently diagnosed using standard axial DWI performed within 6 h of the onset of </a:t>
            </a:r>
            <a:r>
              <a:rPr lang="en-US" dirty="0" smtClean="0"/>
              <a:t>symptoms </a:t>
            </a:r>
            <a:r>
              <a:rPr lang="en-US" dirty="0"/>
              <a:t>and that the volumes of the FN lesions were significantly smaller than those of the TP </a:t>
            </a:r>
            <a:r>
              <a:rPr lang="en-US" dirty="0" smtClean="0"/>
              <a:t>lesions.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30" b="28570"/>
          <a:stretch/>
        </p:blipFill>
        <p:spPr>
          <a:xfrm>
            <a:off x="2968396" y="6565446"/>
            <a:ext cx="6886575" cy="2209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597" y="13350"/>
            <a:ext cx="6734175" cy="43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52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399" y="6084708"/>
            <a:ext cx="6553200" cy="2571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212" y="64052"/>
            <a:ext cx="7267575" cy="2286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511" y="2350052"/>
            <a:ext cx="9324975" cy="3762375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6606283" y="4376791"/>
            <a:ext cx="38117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549686" y="4560014"/>
            <a:ext cx="15017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425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399" y="6423755"/>
            <a:ext cx="6553200" cy="25717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473" y="2836283"/>
            <a:ext cx="4552950" cy="22574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493" y="502364"/>
            <a:ext cx="7562850" cy="18669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140539" y="3087832"/>
            <a:ext cx="38117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kzidenzGroteskBE-Light"/>
              </a:rPr>
              <a:t>The </a:t>
            </a:r>
            <a:r>
              <a:rPr lang="en-US" dirty="0" smtClean="0">
                <a:latin typeface="AkzidenzGroteskBE-Light"/>
              </a:rPr>
              <a:t>inter-observer </a:t>
            </a:r>
            <a:r>
              <a:rPr lang="en-US" dirty="0">
                <a:latin typeface="AkzidenzGroteskBE-Light"/>
              </a:rPr>
              <a:t>reliability was excellent, with </a:t>
            </a:r>
            <a:r>
              <a:rPr lang="en-US" dirty="0">
                <a:latin typeface="GandhariUnicode-Roman"/>
              </a:rPr>
              <a:t>κ </a:t>
            </a:r>
            <a:r>
              <a:rPr lang="en-US" dirty="0" smtClean="0">
                <a:latin typeface="AkzidenzGroteskBE-Light"/>
              </a:rPr>
              <a:t>values of </a:t>
            </a:r>
            <a:r>
              <a:rPr lang="en-US" dirty="0">
                <a:latin typeface="AkzidenzGroteskBE-Light"/>
              </a:rPr>
              <a:t>0.87 (95% CI, 0.81–0.94; </a:t>
            </a:r>
            <a:r>
              <a:rPr lang="en-US" i="1" dirty="0">
                <a:latin typeface="AkzidenzGrotesk-LightItalic"/>
              </a:rPr>
              <a:t>P</a:t>
            </a:r>
            <a:r>
              <a:rPr lang="en-US" sz="1400" dirty="0">
                <a:latin typeface="AkzidenzGroteskBE-Light"/>
              </a:rPr>
              <a:t>&lt;</a:t>
            </a:r>
            <a:r>
              <a:rPr lang="en-US" dirty="0">
                <a:latin typeface="AkzidenzGroteskBE-Light"/>
              </a:rPr>
              <a:t>0.001) for R_AX</a:t>
            </a:r>
            <a:r>
              <a:rPr lang="en-US" dirty="0" smtClean="0">
                <a:latin typeface="AkzidenzGroteskBE-Light"/>
              </a:rPr>
              <a:t>, 0.88 </a:t>
            </a:r>
            <a:r>
              <a:rPr lang="en-US" dirty="0">
                <a:latin typeface="AkzidenzGroteskBE-Light"/>
              </a:rPr>
              <a:t>(95% CI, 0.82–0.94; </a:t>
            </a:r>
            <a:r>
              <a:rPr lang="en-US" i="1" dirty="0">
                <a:latin typeface="AkzidenzGrotesk-LightItalic"/>
              </a:rPr>
              <a:t>P</a:t>
            </a:r>
            <a:r>
              <a:rPr lang="en-US" sz="1400" dirty="0">
                <a:latin typeface="AkzidenzGroteskBE-Light"/>
              </a:rPr>
              <a:t>&lt;</a:t>
            </a:r>
            <a:r>
              <a:rPr lang="en-US" dirty="0">
                <a:latin typeface="AkzidenzGroteskBE-Light"/>
              </a:rPr>
              <a:t>0.001) for R_COR, </a:t>
            </a:r>
            <a:r>
              <a:rPr lang="en-US" dirty="0" smtClean="0">
                <a:latin typeface="AkzidenzGroteskBE-Light"/>
              </a:rPr>
              <a:t>and </a:t>
            </a:r>
            <a:r>
              <a:rPr lang="it-IT" dirty="0" smtClean="0">
                <a:latin typeface="AkzidenzGroteskBE-Light"/>
              </a:rPr>
              <a:t>0.94 </a:t>
            </a:r>
            <a:r>
              <a:rPr lang="it-IT" dirty="0">
                <a:latin typeface="AkzidenzGroteskBE-Light"/>
              </a:rPr>
              <a:t>(95% CI, 0.90–0.98; </a:t>
            </a:r>
            <a:r>
              <a:rPr lang="it-IT" i="1" dirty="0">
                <a:latin typeface="AkzidenzGrotesk-LightItalic"/>
              </a:rPr>
              <a:t>P</a:t>
            </a:r>
            <a:r>
              <a:rPr lang="it-IT" sz="1400" dirty="0">
                <a:latin typeface="AkzidenzGroteskBE-Light"/>
              </a:rPr>
              <a:t>&lt;</a:t>
            </a:r>
            <a:r>
              <a:rPr lang="it-IT" dirty="0">
                <a:latin typeface="AkzidenzGroteskBE-Light"/>
              </a:rPr>
              <a:t>0.001).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30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399" y="6084708"/>
            <a:ext cx="6553200" cy="2571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924" y="1471184"/>
            <a:ext cx="9305925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14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6059</TotalTime>
  <Words>275</Words>
  <Application>Microsoft Office PowerPoint</Application>
  <PresentationFormat>Widescreen</PresentationFormat>
  <Paragraphs>19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AkzidenzGroteskBE-Light</vt:lpstr>
      <vt:lpstr>AkzidenzGrotesk-LightItalic</vt:lpstr>
      <vt:lpstr>Arial</vt:lpstr>
      <vt:lpstr>Bodoni MT Condensed</vt:lpstr>
      <vt:lpstr>Calibri</vt:lpstr>
      <vt:lpstr>Calibri Light</vt:lpstr>
      <vt:lpstr>GandhariUnicode-Roman</vt:lpstr>
      <vt:lpstr>Office Theme</vt:lpstr>
      <vt:lpstr>SENSITIVITY OF MRI FOR LATERAL MEDULLARY STROKES   ________________________ Michela Rosso</vt:lpstr>
      <vt:lpstr>FALSE NEGATIVE RATES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Penn Medicine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Rosso, Michela</dc:creator>
  <cp:lastModifiedBy>Rosso, Michela</cp:lastModifiedBy>
  <cp:revision>81</cp:revision>
  <dcterms:created xsi:type="dcterms:W3CDTF">2022-08-15T14:35:38Z</dcterms:created>
  <dcterms:modified xsi:type="dcterms:W3CDTF">2023-07-27T11:33:23Z</dcterms:modified>
</cp:coreProperties>
</file>