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63" r:id="rId4"/>
    <p:sldId id="259" r:id="rId5"/>
    <p:sldId id="269" r:id="rId6"/>
    <p:sldId id="261" r:id="rId7"/>
    <p:sldId id="272" r:id="rId8"/>
    <p:sldId id="274" r:id="rId9"/>
    <p:sldId id="258" r:id="rId10"/>
    <p:sldId id="264" r:id="rId11"/>
    <p:sldId id="275" r:id="rId12"/>
    <p:sldId id="276" r:id="rId13"/>
    <p:sldId id="260" r:id="rId14"/>
    <p:sldId id="262" r:id="rId15"/>
    <p:sldId id="273" r:id="rId16"/>
    <p:sldId id="271" r:id="rId17"/>
    <p:sldId id="277" r:id="rId18"/>
    <p:sldId id="265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33"/>
  </p:normalViewPr>
  <p:slideViewPr>
    <p:cSldViewPr snapToGrid="0">
      <p:cViewPr varScale="1">
        <p:scale>
          <a:sx n="90" d="100"/>
          <a:sy n="90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F626B-8C54-4622-81D0-6073BCB50B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E89672A-FF22-4E2B-95E3-E5809E4D85CC}">
      <dgm:prSet/>
      <dgm:spPr/>
      <dgm:t>
        <a:bodyPr/>
        <a:lstStyle/>
        <a:p>
          <a:r>
            <a:rPr lang="en-US"/>
            <a:t>Cervical Cord</a:t>
          </a:r>
        </a:p>
      </dgm:t>
    </dgm:pt>
    <dgm:pt modelId="{7D9426D6-CE44-42BC-A88D-F0FCD6989479}" type="parTrans" cxnId="{56DB817D-6940-49E5-BBB3-4370BFE4D29E}">
      <dgm:prSet/>
      <dgm:spPr/>
      <dgm:t>
        <a:bodyPr/>
        <a:lstStyle/>
        <a:p>
          <a:endParaRPr lang="en-US"/>
        </a:p>
      </dgm:t>
    </dgm:pt>
    <dgm:pt modelId="{1E74B557-F2BF-4750-93AF-162D99FD5848}" type="sibTrans" cxnId="{56DB817D-6940-49E5-BBB3-4370BFE4D29E}">
      <dgm:prSet/>
      <dgm:spPr/>
      <dgm:t>
        <a:bodyPr/>
        <a:lstStyle/>
        <a:p>
          <a:endParaRPr lang="en-US"/>
        </a:p>
      </dgm:t>
    </dgm:pt>
    <dgm:pt modelId="{6F5D1F0C-80A9-45A2-AE00-D984452E42F9}">
      <dgm:prSet/>
      <dgm:spPr/>
      <dgm:t>
        <a:bodyPr/>
        <a:lstStyle/>
        <a:p>
          <a:r>
            <a:rPr lang="en-US"/>
            <a:t>Thoracic Cord</a:t>
          </a:r>
        </a:p>
      </dgm:t>
    </dgm:pt>
    <dgm:pt modelId="{F9C59B41-ECAF-4BDC-B5A8-D4B71B283F1E}" type="parTrans" cxnId="{477DCDA4-1C17-453D-8955-A0B35CF6071C}">
      <dgm:prSet/>
      <dgm:spPr/>
      <dgm:t>
        <a:bodyPr/>
        <a:lstStyle/>
        <a:p>
          <a:endParaRPr lang="en-US"/>
        </a:p>
      </dgm:t>
    </dgm:pt>
    <dgm:pt modelId="{F2B38520-8F42-4787-B1BD-8D6C365381ED}" type="sibTrans" cxnId="{477DCDA4-1C17-453D-8955-A0B35CF6071C}">
      <dgm:prSet/>
      <dgm:spPr/>
      <dgm:t>
        <a:bodyPr/>
        <a:lstStyle/>
        <a:p>
          <a:endParaRPr lang="en-US"/>
        </a:p>
      </dgm:t>
    </dgm:pt>
    <dgm:pt modelId="{BDC95918-7625-49A9-BC52-5C94363B405E}">
      <dgm:prSet/>
      <dgm:spPr/>
      <dgm:t>
        <a:bodyPr/>
        <a:lstStyle/>
        <a:p>
          <a:r>
            <a:rPr lang="en-US"/>
            <a:t>Cauda </a:t>
          </a:r>
        </a:p>
      </dgm:t>
    </dgm:pt>
    <dgm:pt modelId="{C5878A42-4206-43F3-A321-AF426B758F79}" type="parTrans" cxnId="{79B59261-0914-4599-8901-C87D3B9D13CD}">
      <dgm:prSet/>
      <dgm:spPr/>
      <dgm:t>
        <a:bodyPr/>
        <a:lstStyle/>
        <a:p>
          <a:endParaRPr lang="en-US"/>
        </a:p>
      </dgm:t>
    </dgm:pt>
    <dgm:pt modelId="{2DF1F750-95B8-459D-B679-B1250C8983AC}" type="sibTrans" cxnId="{79B59261-0914-4599-8901-C87D3B9D13CD}">
      <dgm:prSet/>
      <dgm:spPr/>
      <dgm:t>
        <a:bodyPr/>
        <a:lstStyle/>
        <a:p>
          <a:endParaRPr lang="en-US"/>
        </a:p>
      </dgm:t>
    </dgm:pt>
    <dgm:pt modelId="{4B89D8DA-E953-414D-857F-6C2B5AA8CF50}" type="pres">
      <dgm:prSet presAssocID="{800F626B-8C54-4622-81D0-6073BCB50BCA}" presName="linear" presStyleCnt="0">
        <dgm:presLayoutVars>
          <dgm:animLvl val="lvl"/>
          <dgm:resizeHandles val="exact"/>
        </dgm:presLayoutVars>
      </dgm:prSet>
      <dgm:spPr/>
    </dgm:pt>
    <dgm:pt modelId="{565202B5-F9B8-9C4C-8E60-18A3DDB49EB0}" type="pres">
      <dgm:prSet presAssocID="{BE89672A-FF22-4E2B-95E3-E5809E4D85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341FA8C-CADF-1E45-93C8-91F91D16A373}" type="pres">
      <dgm:prSet presAssocID="{1E74B557-F2BF-4750-93AF-162D99FD5848}" presName="spacer" presStyleCnt="0"/>
      <dgm:spPr/>
    </dgm:pt>
    <dgm:pt modelId="{094B1494-73F6-6147-A5A0-E69075FC2811}" type="pres">
      <dgm:prSet presAssocID="{6F5D1F0C-80A9-45A2-AE00-D984452E42F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861F75-B9F8-764B-BDE6-72130CD8F120}" type="pres">
      <dgm:prSet presAssocID="{F2B38520-8F42-4787-B1BD-8D6C365381ED}" presName="spacer" presStyleCnt="0"/>
      <dgm:spPr/>
    </dgm:pt>
    <dgm:pt modelId="{51147833-A9D3-064D-AAAE-1F723FF37F81}" type="pres">
      <dgm:prSet presAssocID="{BDC95918-7625-49A9-BC52-5C94363B40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1AB120A-F220-DA45-8C99-7BB715A5DCC0}" type="presOf" srcId="{6F5D1F0C-80A9-45A2-AE00-D984452E42F9}" destId="{094B1494-73F6-6147-A5A0-E69075FC2811}" srcOrd="0" destOrd="0" presId="urn:microsoft.com/office/officeart/2005/8/layout/vList2"/>
    <dgm:cxn modelId="{79B59261-0914-4599-8901-C87D3B9D13CD}" srcId="{800F626B-8C54-4622-81D0-6073BCB50BCA}" destId="{BDC95918-7625-49A9-BC52-5C94363B405E}" srcOrd="2" destOrd="0" parTransId="{C5878A42-4206-43F3-A321-AF426B758F79}" sibTransId="{2DF1F750-95B8-459D-B679-B1250C8983AC}"/>
    <dgm:cxn modelId="{74305465-7245-704D-8F2C-B49E539997A9}" type="presOf" srcId="{BE89672A-FF22-4E2B-95E3-E5809E4D85CC}" destId="{565202B5-F9B8-9C4C-8E60-18A3DDB49EB0}" srcOrd="0" destOrd="0" presId="urn:microsoft.com/office/officeart/2005/8/layout/vList2"/>
    <dgm:cxn modelId="{56DB817D-6940-49E5-BBB3-4370BFE4D29E}" srcId="{800F626B-8C54-4622-81D0-6073BCB50BCA}" destId="{BE89672A-FF22-4E2B-95E3-E5809E4D85CC}" srcOrd="0" destOrd="0" parTransId="{7D9426D6-CE44-42BC-A88D-F0FCD6989479}" sibTransId="{1E74B557-F2BF-4750-93AF-162D99FD5848}"/>
    <dgm:cxn modelId="{477DCDA4-1C17-453D-8955-A0B35CF6071C}" srcId="{800F626B-8C54-4622-81D0-6073BCB50BCA}" destId="{6F5D1F0C-80A9-45A2-AE00-D984452E42F9}" srcOrd="1" destOrd="0" parTransId="{F9C59B41-ECAF-4BDC-B5A8-D4B71B283F1E}" sibTransId="{F2B38520-8F42-4787-B1BD-8D6C365381ED}"/>
    <dgm:cxn modelId="{B3BA1BDB-4FB1-3A44-ABCF-0359B609CD5B}" type="presOf" srcId="{800F626B-8C54-4622-81D0-6073BCB50BCA}" destId="{4B89D8DA-E953-414D-857F-6C2B5AA8CF50}" srcOrd="0" destOrd="0" presId="urn:microsoft.com/office/officeart/2005/8/layout/vList2"/>
    <dgm:cxn modelId="{B24D80FB-99B3-0548-AA1D-5980AD771EF4}" type="presOf" srcId="{BDC95918-7625-49A9-BC52-5C94363B405E}" destId="{51147833-A9D3-064D-AAAE-1F723FF37F81}" srcOrd="0" destOrd="0" presId="urn:microsoft.com/office/officeart/2005/8/layout/vList2"/>
    <dgm:cxn modelId="{C0EF8FE6-6F41-4141-BFFD-77989909E06D}" type="presParOf" srcId="{4B89D8DA-E953-414D-857F-6C2B5AA8CF50}" destId="{565202B5-F9B8-9C4C-8E60-18A3DDB49EB0}" srcOrd="0" destOrd="0" presId="urn:microsoft.com/office/officeart/2005/8/layout/vList2"/>
    <dgm:cxn modelId="{F8419636-1333-3D43-ABB6-FAEC00A99BA3}" type="presParOf" srcId="{4B89D8DA-E953-414D-857F-6C2B5AA8CF50}" destId="{D341FA8C-CADF-1E45-93C8-91F91D16A373}" srcOrd="1" destOrd="0" presId="urn:microsoft.com/office/officeart/2005/8/layout/vList2"/>
    <dgm:cxn modelId="{951DF1DF-E235-794B-8E9B-A259C223B0CE}" type="presParOf" srcId="{4B89D8DA-E953-414D-857F-6C2B5AA8CF50}" destId="{094B1494-73F6-6147-A5A0-E69075FC2811}" srcOrd="2" destOrd="0" presId="urn:microsoft.com/office/officeart/2005/8/layout/vList2"/>
    <dgm:cxn modelId="{0D113411-F2BB-024C-BE5B-E605A918D00B}" type="presParOf" srcId="{4B89D8DA-E953-414D-857F-6C2B5AA8CF50}" destId="{21861F75-B9F8-764B-BDE6-72130CD8F120}" srcOrd="3" destOrd="0" presId="urn:microsoft.com/office/officeart/2005/8/layout/vList2"/>
    <dgm:cxn modelId="{1E97DBDE-DD33-3E49-ADF7-EF3F47311F69}" type="presParOf" srcId="{4B89D8DA-E953-414D-857F-6C2B5AA8CF50}" destId="{51147833-A9D3-064D-AAAE-1F723FF37F8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202B5-F9B8-9C4C-8E60-18A3DDB49EB0}">
      <dsp:nvSpPr>
        <dsp:cNvPr id="0" name=""/>
        <dsp:cNvSpPr/>
      </dsp:nvSpPr>
      <dsp:spPr>
        <a:xfrm>
          <a:off x="0" y="175203"/>
          <a:ext cx="4130040" cy="122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Cervical Cord</a:t>
          </a:r>
        </a:p>
      </dsp:txBody>
      <dsp:txXfrm>
        <a:off x="59713" y="234916"/>
        <a:ext cx="4010614" cy="1103809"/>
      </dsp:txXfrm>
    </dsp:sp>
    <dsp:sp modelId="{094B1494-73F6-6147-A5A0-E69075FC2811}">
      <dsp:nvSpPr>
        <dsp:cNvPr id="0" name=""/>
        <dsp:cNvSpPr/>
      </dsp:nvSpPr>
      <dsp:spPr>
        <a:xfrm>
          <a:off x="0" y="1545318"/>
          <a:ext cx="4130040" cy="122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Thoracic Cord</a:t>
          </a:r>
        </a:p>
      </dsp:txBody>
      <dsp:txXfrm>
        <a:off x="59713" y="1605031"/>
        <a:ext cx="4010614" cy="1103809"/>
      </dsp:txXfrm>
    </dsp:sp>
    <dsp:sp modelId="{51147833-A9D3-064D-AAAE-1F723FF37F81}">
      <dsp:nvSpPr>
        <dsp:cNvPr id="0" name=""/>
        <dsp:cNvSpPr/>
      </dsp:nvSpPr>
      <dsp:spPr>
        <a:xfrm>
          <a:off x="0" y="2915434"/>
          <a:ext cx="4130040" cy="122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Cauda </a:t>
          </a:r>
        </a:p>
      </dsp:txBody>
      <dsp:txXfrm>
        <a:off x="59713" y="2975147"/>
        <a:ext cx="4010614" cy="1103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74ABE-C2B6-D962-E46C-2CB3A9A86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EC9F7-8B16-9CB4-152A-BDBD3AE90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AF44A-2B5C-6E05-1365-A740AC41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9CEE9-E778-2DA1-0DBF-D698905C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CB024-ADD3-C396-8F5A-6F850E36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8F60-B9C1-1239-3A1E-D84AD265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051B-58AB-234F-A203-3A526ECFD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53DD6-E9C3-4EC0-5CD3-3D86D4234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A1EE2-DB26-C1BC-1BE7-83ACC240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C9431-8C8B-9FD9-F0BA-B07F76AA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0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8FF5D-0E14-634D-48D0-51CCCDC3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08C90-67EE-1958-BD87-9F989A7BE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88378-CB8A-7843-11C9-A941B4A3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0C793-BE45-D641-7672-23E53A15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D9B7A-9AEA-4C04-0A17-ECBDE2C3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8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BF73-4B2D-FFBE-94CB-33CAAA88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E69A5-102F-88CE-8F57-0B8311CA5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08739-D7BB-6704-AF47-09B8BBAA2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0AE4B-D5CD-7565-D52F-7FC4B762A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1BC42-E7DC-B2EB-1306-38D6079D2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761EB-4856-79BF-70B0-5973E44A4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6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847AE-15C5-E7FB-1E75-4F419ED60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8A6EF-124D-C23C-6917-FBF757B3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2B101-1FAB-5288-0BDB-DF8F35EEB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F434F0-7C35-2BD4-0CE6-C26FA5763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FFC2BF-DE87-BE6D-085D-239C6C866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84BB5C-E5DA-8C2A-E3E6-D6F6F8EA2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108C2-94CB-D283-42E3-B0CBDB14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836E2-5F78-F865-FFCA-BCC4FF55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6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D0C4-881A-1EBB-9AC1-34028897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7C07-7E65-0B08-27A2-605AE9E2B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59305-4075-BC55-3A31-A551FDEB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91968-FC91-3395-7F30-13C09E21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9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108E0-8137-DBB5-513B-BBD3CE08C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1B08D-13B5-4490-70FF-02D3D4D4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8260C-A157-B522-EB73-D0A71115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0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CB49-407F-C10D-1590-EF05A145B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E45C9-A988-0D7C-81CD-70ACD55CD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A91D6-05BB-2EF1-ED04-9769891BE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AA145-B175-AE14-E349-12EAB972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9A7D7-4A32-B822-D644-E5972346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53152-AB3C-582A-EE0B-B045E3B5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4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786A0-1EC3-C35B-327F-36C6F751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AC6C29-F049-69BF-F0E0-3D74862A4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92E41-A336-B2A9-9C0C-57A42FED3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9C011-BC4D-CBF3-017A-8B1D233B1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1A6FF-0936-BE3D-08DE-EEC28C52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19A7B-EA5D-6745-1B06-6D7929DE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41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717C6-CB28-75ED-7361-502E32543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26090-6182-D179-1088-EFBFC4A1C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C92B-216F-FF52-D814-206BD992A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72C17-F149-44F4-8D75-65D028C0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4EE57-5129-EEE1-4D68-B011FC1D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1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58EB4F-FA25-C54C-DDB2-C9C3331DA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3C06F-ECE2-B0F5-A000-A531D4CF3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E8781-8C62-9925-10F4-467E81FCA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E4071-775C-62FA-6217-D79C0508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2720B-AD18-C609-4FD6-2EE217C0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00199C-23D6-441C-6B96-5C9252AC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5E4C5-E2F5-6311-B658-B10D4163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0D4FD-4E6B-B68C-C934-60C58393F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1E97F-3900-A74B-884F-2E97613146FE}" type="datetimeFigureOut">
              <a:rPr lang="en-US" smtClean="0"/>
              <a:t>2/22/23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3DF33-544B-985C-32C0-56C4BAB9F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A7C03-B398-4E4F-CB5C-8B3D12FD7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809A6-CF5C-7741-99DD-96593AD63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1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injury.2013.05.015" TargetMode="External"/><Relationship Id="rId2" Type="http://schemas.openxmlformats.org/officeDocument/2006/relationships/hyperlink" Target="https://doi.org/10.1093/ptj/81.6.126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F3EB8-F63D-8489-721E-601CCD5C8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000" b="1" dirty="0"/>
              <a:t>Quick take: </a:t>
            </a:r>
            <a:br>
              <a:rPr lang="en-US" sz="5000" dirty="0"/>
            </a:br>
            <a:r>
              <a:rPr lang="en-US" sz="5000" dirty="0"/>
              <a:t>Review of Spinal Cord Vascular Supply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D756F-0D63-A0BA-DB19-39E0C99EE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Sahily Reyes-Esteves, MD, PhD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rbol Ceiba, Quebradillas | Ceiba, Puerto rican culture, Puerto rico">
            <a:extLst>
              <a:ext uri="{FF2B5EF4-FFF2-40B4-BE49-F238E27FC236}">
                <a16:creationId xmlns:a16="http://schemas.microsoft.com/office/drawing/2014/main" id="{2D91B20B-523F-7788-B983-2688A42B5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10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5AE1-0506-D6D8-17B6-5C3A935F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Spinal Cord Arterial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166F7-A65F-1811-E454-1C305AEA8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760" y="1863089"/>
            <a:ext cx="4130040" cy="43138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ighlight>
                  <a:srgbClr val="00FFFF"/>
                </a:highlight>
              </a:rPr>
              <a:t>Cervical Cord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Thoracic Cord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ighlight>
                  <a:srgbClr val="C0C0C0"/>
                </a:highlight>
              </a:rPr>
              <a:t>Cauda </a:t>
            </a:r>
          </a:p>
        </p:txBody>
      </p:sp>
      <p:pic>
        <p:nvPicPr>
          <p:cNvPr id="5124" name="Picture 4" descr="Messy Yarn Stock Photos, Pictures &amp; Royalty-Free Images - iStock">
            <a:extLst>
              <a:ext uri="{FF2B5EF4-FFF2-40B4-BE49-F238E27FC236}">
                <a16:creationId xmlns:a16="http://schemas.microsoft.com/office/drawing/2014/main" id="{FA110E15-FF53-F769-4E87-3AB7EDFC4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59" y="1364074"/>
            <a:ext cx="8995081" cy="531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3F238FE5-5A44-3737-76BF-12914947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235" y="3849050"/>
            <a:ext cx="3333750" cy="25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EE9853D-C3C9-6D83-7647-2B2D4C8149AA}"/>
              </a:ext>
            </a:extLst>
          </p:cNvPr>
          <p:cNvGrpSpPr/>
          <p:nvPr/>
        </p:nvGrpSpPr>
        <p:grpSpPr>
          <a:xfrm>
            <a:off x="4695824" y="2311865"/>
            <a:ext cx="2800350" cy="3416320"/>
            <a:chOff x="1185864" y="1863089"/>
            <a:chExt cx="2800350" cy="3416320"/>
          </a:xfrm>
          <a:solidFill>
            <a:schemeClr val="bg1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B118B8-9BC3-2E77-94A8-AA6763F4B584}"/>
                </a:ext>
              </a:extLst>
            </p:cNvPr>
            <p:cNvGrpSpPr/>
            <p:nvPr/>
          </p:nvGrpSpPr>
          <p:grpSpPr>
            <a:xfrm>
              <a:off x="1185864" y="1863089"/>
              <a:ext cx="2800350" cy="3416320"/>
              <a:chOff x="1185864" y="1863089"/>
              <a:chExt cx="2800350" cy="3416320"/>
            </a:xfrm>
            <a:grpFill/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54A56D9-8826-50F7-9641-A06CFEDC87C4}"/>
                  </a:ext>
                </a:extLst>
              </p:cNvPr>
              <p:cNvSpPr txBox="1"/>
              <p:nvPr/>
            </p:nvSpPr>
            <p:spPr>
              <a:xfrm>
                <a:off x="1185864" y="1863089"/>
                <a:ext cx="2800350" cy="34163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Posterior Spinal Arteries</a:t>
                </a:r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r>
                  <a:rPr lang="en-US" b="1" dirty="0"/>
                  <a:t>Anterior Spinal Artery </a:t>
                </a:r>
              </a:p>
            </p:txBody>
          </p:sp>
          <p:pic>
            <p:nvPicPr>
              <p:cNvPr id="13" name="Picture 6" descr="BioRender | Life Science Icons">
                <a:extLst>
                  <a:ext uri="{FF2B5EF4-FFF2-40B4-BE49-F238E27FC236}">
                    <a16:creationId xmlns:a16="http://schemas.microsoft.com/office/drawing/2014/main" id="{9C2A9CF6-E0EB-0DA3-53A5-ACDF9BCF5C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327" b="23000"/>
              <a:stretch/>
            </p:blipFill>
            <p:spPr bwMode="auto">
              <a:xfrm>
                <a:off x="1316039" y="2491742"/>
                <a:ext cx="2540000" cy="1874515"/>
              </a:xfrm>
              <a:prstGeom prst="rect">
                <a:avLst/>
              </a:prstGeom>
              <a:grp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Can 8">
              <a:extLst>
                <a:ext uri="{FF2B5EF4-FFF2-40B4-BE49-F238E27FC236}">
                  <a16:creationId xmlns:a16="http://schemas.microsoft.com/office/drawing/2014/main" id="{4615478C-B078-476C-151F-7BFBE6AD7868}"/>
                </a:ext>
              </a:extLst>
            </p:cNvPr>
            <p:cNvSpPr/>
            <p:nvPr/>
          </p:nvSpPr>
          <p:spPr>
            <a:xfrm>
              <a:off x="3128963" y="2271713"/>
              <a:ext cx="45719" cy="568642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8090A4B8-AB80-F2CD-7D1C-64C0CE448D6F}"/>
                </a:ext>
              </a:extLst>
            </p:cNvPr>
            <p:cNvSpPr/>
            <p:nvPr/>
          </p:nvSpPr>
          <p:spPr>
            <a:xfrm>
              <a:off x="1966913" y="2271713"/>
              <a:ext cx="45719" cy="568642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BF602FFA-A024-207A-C74E-8652892AF137}"/>
                </a:ext>
              </a:extLst>
            </p:cNvPr>
            <p:cNvSpPr/>
            <p:nvPr/>
          </p:nvSpPr>
          <p:spPr>
            <a:xfrm>
              <a:off x="2540320" y="4081936"/>
              <a:ext cx="45719" cy="568642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997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Root svgRoots cricutInstant DownloadSVG PNG EPS dxf jpg image 1">
            <a:extLst>
              <a:ext uri="{FF2B5EF4-FFF2-40B4-BE49-F238E27FC236}">
                <a16:creationId xmlns:a16="http://schemas.microsoft.com/office/drawing/2014/main" id="{B215EC6C-A944-663C-ABAD-4BEDA9684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908" b="61838" l="32494" r="67746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88" t="30417" r="27847" b="34671"/>
          <a:stretch/>
        </p:blipFill>
        <p:spPr bwMode="auto">
          <a:xfrm rot="16200000">
            <a:off x="3291057" y="1954348"/>
            <a:ext cx="4484846" cy="35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435AE1-0506-D6D8-17B6-5C3A935F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Spinal Cord Arterial Supply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7C03B1F7-1302-4BB2-4540-62DCB7549C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23760" y="1863089"/>
          <a:ext cx="4130040" cy="431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7303FC5-2FE6-D389-96C6-350FC5D6A444}"/>
              </a:ext>
            </a:extLst>
          </p:cNvPr>
          <p:cNvCxnSpPr/>
          <p:nvPr/>
        </p:nvCxnSpPr>
        <p:spPr>
          <a:xfrm flipV="1">
            <a:off x="4416267" y="2497455"/>
            <a:ext cx="2377440" cy="6858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BEC141B-DBD4-B4E3-5DFC-623625EE3A69}"/>
              </a:ext>
            </a:extLst>
          </p:cNvPr>
          <p:cNvCxnSpPr>
            <a:cxnSpLocks/>
          </p:cNvCxnSpPr>
          <p:nvPr/>
        </p:nvCxnSpPr>
        <p:spPr>
          <a:xfrm>
            <a:off x="4416267" y="3807143"/>
            <a:ext cx="237744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BE4A71-1BE1-ACB0-13BE-2A231E3ABE94}"/>
              </a:ext>
            </a:extLst>
          </p:cNvPr>
          <p:cNvCxnSpPr>
            <a:cxnSpLocks/>
          </p:cNvCxnSpPr>
          <p:nvPr/>
        </p:nvCxnSpPr>
        <p:spPr>
          <a:xfrm>
            <a:off x="4416267" y="4480251"/>
            <a:ext cx="2070258" cy="63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D087844-8D9B-155B-5CC5-E2FAAFC31AC1}"/>
              </a:ext>
            </a:extLst>
          </p:cNvPr>
          <p:cNvGrpSpPr/>
          <p:nvPr/>
        </p:nvGrpSpPr>
        <p:grpSpPr>
          <a:xfrm>
            <a:off x="1185864" y="1863089"/>
            <a:ext cx="2800350" cy="3416320"/>
            <a:chOff x="1185864" y="1863089"/>
            <a:chExt cx="2800350" cy="341632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A17C24D-58AE-0A35-EDFD-9BABCC879B35}"/>
                </a:ext>
              </a:extLst>
            </p:cNvPr>
            <p:cNvGrpSpPr/>
            <p:nvPr/>
          </p:nvGrpSpPr>
          <p:grpSpPr>
            <a:xfrm>
              <a:off x="1185864" y="1863089"/>
              <a:ext cx="2800350" cy="3416320"/>
              <a:chOff x="1185864" y="1863089"/>
              <a:chExt cx="2800350" cy="341632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44BA2C-2033-FF01-CB2B-C42F6ACC3469}"/>
                  </a:ext>
                </a:extLst>
              </p:cNvPr>
              <p:cNvSpPr txBox="1"/>
              <p:nvPr/>
            </p:nvSpPr>
            <p:spPr>
              <a:xfrm>
                <a:off x="1185864" y="1863089"/>
                <a:ext cx="280035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Posterior Spinal Arteries</a:t>
                </a:r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endParaRPr lang="en-US" b="1" dirty="0"/>
              </a:p>
              <a:p>
                <a:pPr algn="ctr"/>
                <a:r>
                  <a:rPr lang="en-US" b="1" dirty="0"/>
                  <a:t>Anterior Spinal Artery </a:t>
                </a:r>
              </a:p>
            </p:txBody>
          </p:sp>
          <p:pic>
            <p:nvPicPr>
              <p:cNvPr id="5126" name="Picture 6" descr="BioRender | Life Science Icons">
                <a:extLst>
                  <a:ext uri="{FF2B5EF4-FFF2-40B4-BE49-F238E27FC236}">
                    <a16:creationId xmlns:a16="http://schemas.microsoft.com/office/drawing/2014/main" id="{7FA7A884-0615-9B59-3399-3BD5CAC74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327" b="23000"/>
              <a:stretch/>
            </p:blipFill>
            <p:spPr bwMode="auto">
              <a:xfrm>
                <a:off x="1316039" y="2491742"/>
                <a:ext cx="2540000" cy="18745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Can 16">
              <a:extLst>
                <a:ext uri="{FF2B5EF4-FFF2-40B4-BE49-F238E27FC236}">
                  <a16:creationId xmlns:a16="http://schemas.microsoft.com/office/drawing/2014/main" id="{3A3F19B4-22BF-66B2-B5C2-311168FAE1FE}"/>
                </a:ext>
              </a:extLst>
            </p:cNvPr>
            <p:cNvSpPr/>
            <p:nvPr/>
          </p:nvSpPr>
          <p:spPr>
            <a:xfrm>
              <a:off x="3128963" y="2271713"/>
              <a:ext cx="45719" cy="568642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900DBDD7-DB11-F6DB-E40F-8E611B9AC79B}"/>
                </a:ext>
              </a:extLst>
            </p:cNvPr>
            <p:cNvSpPr/>
            <p:nvPr/>
          </p:nvSpPr>
          <p:spPr>
            <a:xfrm>
              <a:off x="1966913" y="2271713"/>
              <a:ext cx="45719" cy="568642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Can 18">
              <a:extLst>
                <a:ext uri="{FF2B5EF4-FFF2-40B4-BE49-F238E27FC236}">
                  <a16:creationId xmlns:a16="http://schemas.microsoft.com/office/drawing/2014/main" id="{0CA0314B-7DED-0D37-BD50-5989838FDF86}"/>
                </a:ext>
              </a:extLst>
            </p:cNvPr>
            <p:cNvSpPr/>
            <p:nvPr/>
          </p:nvSpPr>
          <p:spPr>
            <a:xfrm>
              <a:off x="2540320" y="4081936"/>
              <a:ext cx="45719" cy="568642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629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E458183C-1336-F2FD-6916-AADF8E9E9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036" y="0"/>
            <a:ext cx="7029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B5D4160-A733-1E0F-1340-F2394911C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036" y="0"/>
            <a:ext cx="7029928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0F4E3-2557-23F4-B897-3872AEB23087}"/>
              </a:ext>
            </a:extLst>
          </p:cNvPr>
          <p:cNvSpPr/>
          <p:nvPr/>
        </p:nvSpPr>
        <p:spPr>
          <a:xfrm>
            <a:off x="3100389" y="3900488"/>
            <a:ext cx="985837" cy="2000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B9EE8-0914-F996-3ECA-414754C22314}"/>
              </a:ext>
            </a:extLst>
          </p:cNvPr>
          <p:cNvSpPr/>
          <p:nvPr/>
        </p:nvSpPr>
        <p:spPr>
          <a:xfrm>
            <a:off x="7810502" y="2566988"/>
            <a:ext cx="1133473" cy="2762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C4CE92-9C49-FE3B-675A-A18DC0292551}"/>
              </a:ext>
            </a:extLst>
          </p:cNvPr>
          <p:cNvSpPr/>
          <p:nvPr/>
        </p:nvSpPr>
        <p:spPr>
          <a:xfrm>
            <a:off x="7810501" y="2276476"/>
            <a:ext cx="1133473" cy="2762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FEDEDF-F1F2-2063-852B-734A41428A9C}"/>
              </a:ext>
            </a:extLst>
          </p:cNvPr>
          <p:cNvSpPr/>
          <p:nvPr/>
        </p:nvSpPr>
        <p:spPr>
          <a:xfrm>
            <a:off x="2709864" y="4210050"/>
            <a:ext cx="1376362" cy="2000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449BD2-91EE-F70B-D368-1A2FF017AF19}"/>
              </a:ext>
            </a:extLst>
          </p:cNvPr>
          <p:cNvSpPr txBox="1"/>
          <p:nvPr/>
        </p:nvSpPr>
        <p:spPr>
          <a:xfrm>
            <a:off x="2400300" y="4643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565143-B90A-A584-841E-1B28166B3745}"/>
              </a:ext>
            </a:extLst>
          </p:cNvPr>
          <p:cNvSpPr/>
          <p:nvPr/>
        </p:nvSpPr>
        <p:spPr>
          <a:xfrm>
            <a:off x="2905126" y="5048250"/>
            <a:ext cx="1376362" cy="2000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0FD964-FAD2-40B1-A876-5B400AEE37F7}"/>
              </a:ext>
            </a:extLst>
          </p:cNvPr>
          <p:cNvSpPr/>
          <p:nvPr/>
        </p:nvSpPr>
        <p:spPr>
          <a:xfrm>
            <a:off x="7272338" y="5857876"/>
            <a:ext cx="2014537" cy="10001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3A649-6514-C2C3-186F-5A40112E5AB9}"/>
              </a:ext>
            </a:extLst>
          </p:cNvPr>
          <p:cNvSpPr txBox="1"/>
          <p:nvPr/>
        </p:nvSpPr>
        <p:spPr>
          <a:xfrm>
            <a:off x="9486901" y="844928"/>
            <a:ext cx="2486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Cervical Cord</a:t>
            </a:r>
          </a:p>
        </p:txBody>
      </p:sp>
    </p:spTree>
    <p:extLst>
      <p:ext uri="{BB962C8B-B14F-4D97-AF65-F5344CB8AC3E}">
        <p14:creationId xmlns:p14="http://schemas.microsoft.com/office/powerpoint/2010/main" val="79933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936F-F18D-C94E-052A-09B27C8E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1311-FA77-3CA9-605D-24869E55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Spinal Cord Anatomy - Parts and Spinal Cord Functions">
            <a:extLst>
              <a:ext uri="{FF2B5EF4-FFF2-40B4-BE49-F238E27FC236}">
                <a16:creationId xmlns:a16="http://schemas.microsoft.com/office/drawing/2014/main" id="{F8D3D080-AEFB-E9C8-E868-2B1380CA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8350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06CCFF-D49B-E6FB-4EC6-055D78F41D52}"/>
              </a:ext>
            </a:extLst>
          </p:cNvPr>
          <p:cNvSpPr txBox="1"/>
          <p:nvPr/>
        </p:nvSpPr>
        <p:spPr>
          <a:xfrm>
            <a:off x="9486901" y="844928"/>
            <a:ext cx="2486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(Upper) Thoracic Cord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FF2281-3695-6707-0267-0786BCBC9F53}"/>
              </a:ext>
            </a:extLst>
          </p:cNvPr>
          <p:cNvSpPr/>
          <p:nvPr/>
        </p:nvSpPr>
        <p:spPr>
          <a:xfrm>
            <a:off x="6538913" y="4862513"/>
            <a:ext cx="1347787" cy="3952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DE070-727C-58F7-7B58-5FA90C1EE638}"/>
              </a:ext>
            </a:extLst>
          </p:cNvPr>
          <p:cNvSpPr/>
          <p:nvPr/>
        </p:nvSpPr>
        <p:spPr>
          <a:xfrm>
            <a:off x="7989888" y="1493044"/>
            <a:ext cx="1347787" cy="3952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6E7897-909F-80AD-A6F0-9D4FE58C0124}"/>
              </a:ext>
            </a:extLst>
          </p:cNvPr>
          <p:cNvSpPr/>
          <p:nvPr/>
        </p:nvSpPr>
        <p:spPr>
          <a:xfrm>
            <a:off x="6384926" y="511175"/>
            <a:ext cx="2316162" cy="8469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16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936F-F18D-C94E-052A-09B27C8E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1311-FA77-3CA9-605D-24869E55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Spinal Cord Anatomy - Parts and Spinal Cord Functions">
            <a:extLst>
              <a:ext uri="{FF2B5EF4-FFF2-40B4-BE49-F238E27FC236}">
                <a16:creationId xmlns:a16="http://schemas.microsoft.com/office/drawing/2014/main" id="{F8D3D080-AEFB-E9C8-E868-2B1380CA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8350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06CCFF-D49B-E6FB-4EC6-055D78F41D52}"/>
              </a:ext>
            </a:extLst>
          </p:cNvPr>
          <p:cNvSpPr txBox="1"/>
          <p:nvPr/>
        </p:nvSpPr>
        <p:spPr>
          <a:xfrm>
            <a:off x="9486901" y="844928"/>
            <a:ext cx="2486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(Upper) Thoracic Cord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FF2281-3695-6707-0267-0786BCBC9F53}"/>
              </a:ext>
            </a:extLst>
          </p:cNvPr>
          <p:cNvSpPr/>
          <p:nvPr/>
        </p:nvSpPr>
        <p:spPr>
          <a:xfrm>
            <a:off x="6538913" y="4862513"/>
            <a:ext cx="1347787" cy="3952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6E7897-909F-80AD-A6F0-9D4FE58C0124}"/>
              </a:ext>
            </a:extLst>
          </p:cNvPr>
          <p:cNvSpPr/>
          <p:nvPr/>
        </p:nvSpPr>
        <p:spPr>
          <a:xfrm>
            <a:off x="6384926" y="511175"/>
            <a:ext cx="2316162" cy="8469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A180D2-7912-C3F9-0A9B-A9BCFA46C7BB}"/>
              </a:ext>
            </a:extLst>
          </p:cNvPr>
          <p:cNvCxnSpPr>
            <a:cxnSpLocks/>
          </p:cNvCxnSpPr>
          <p:nvPr/>
        </p:nvCxnSpPr>
        <p:spPr>
          <a:xfrm>
            <a:off x="8701088" y="1425575"/>
            <a:ext cx="1000125" cy="2289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7A7C2A5-6DB2-85E7-B53B-E837363FDF98}"/>
              </a:ext>
            </a:extLst>
          </p:cNvPr>
          <p:cNvSpPr txBox="1"/>
          <p:nvPr/>
        </p:nvSpPr>
        <p:spPr>
          <a:xfrm>
            <a:off x="9058835" y="3714750"/>
            <a:ext cx="3133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Some references say that this is</a:t>
            </a:r>
          </a:p>
          <a:p>
            <a:r>
              <a:rPr lang="en-US" dirty="0">
                <a:highlight>
                  <a:srgbClr val="FFFF00"/>
                </a:highlight>
              </a:rPr>
              <a:t>mostly in C- and low T/L cord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DE070-727C-58F7-7B58-5FA90C1EE638}"/>
              </a:ext>
            </a:extLst>
          </p:cNvPr>
          <p:cNvSpPr/>
          <p:nvPr/>
        </p:nvSpPr>
        <p:spPr>
          <a:xfrm>
            <a:off x="6923089" y="1030288"/>
            <a:ext cx="1777999" cy="3952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04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936F-F18D-C94E-052A-09B27C8E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11311-FA77-3CA9-605D-24869E55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Spinal Cord Anatomy - Parts and Spinal Cord Functions">
            <a:extLst>
              <a:ext uri="{FF2B5EF4-FFF2-40B4-BE49-F238E27FC236}">
                <a16:creationId xmlns:a16="http://schemas.microsoft.com/office/drawing/2014/main" id="{F8D3D080-AEFB-E9C8-E868-2B1380CA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8350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06CCFF-D49B-E6FB-4EC6-055D78F41D52}"/>
              </a:ext>
            </a:extLst>
          </p:cNvPr>
          <p:cNvSpPr txBox="1"/>
          <p:nvPr/>
        </p:nvSpPr>
        <p:spPr>
          <a:xfrm>
            <a:off x="9486901" y="844928"/>
            <a:ext cx="2486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(Upper) Thoracic Cord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FF2281-3695-6707-0267-0786BCBC9F53}"/>
              </a:ext>
            </a:extLst>
          </p:cNvPr>
          <p:cNvSpPr/>
          <p:nvPr/>
        </p:nvSpPr>
        <p:spPr>
          <a:xfrm>
            <a:off x="6538913" y="4862513"/>
            <a:ext cx="1347787" cy="3952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6E7897-909F-80AD-A6F0-9D4FE58C0124}"/>
              </a:ext>
            </a:extLst>
          </p:cNvPr>
          <p:cNvSpPr/>
          <p:nvPr/>
        </p:nvSpPr>
        <p:spPr>
          <a:xfrm>
            <a:off x="6384926" y="511175"/>
            <a:ext cx="2316162" cy="8469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A180D2-7912-C3F9-0A9B-A9BCFA46C7BB}"/>
              </a:ext>
            </a:extLst>
          </p:cNvPr>
          <p:cNvCxnSpPr>
            <a:cxnSpLocks/>
          </p:cNvCxnSpPr>
          <p:nvPr/>
        </p:nvCxnSpPr>
        <p:spPr>
          <a:xfrm>
            <a:off x="8701088" y="1425575"/>
            <a:ext cx="1000125" cy="2289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7A7C2A5-6DB2-85E7-B53B-E837363FDF98}"/>
              </a:ext>
            </a:extLst>
          </p:cNvPr>
          <p:cNvSpPr txBox="1"/>
          <p:nvPr/>
        </p:nvSpPr>
        <p:spPr>
          <a:xfrm>
            <a:off x="9058835" y="3714750"/>
            <a:ext cx="3133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Some references say that this is</a:t>
            </a:r>
          </a:p>
          <a:p>
            <a:r>
              <a:rPr lang="en-US" dirty="0"/>
              <a:t>mostly in C- and low T/L cord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DE070-727C-58F7-7B58-5FA90C1EE638}"/>
              </a:ext>
            </a:extLst>
          </p:cNvPr>
          <p:cNvSpPr/>
          <p:nvPr/>
        </p:nvSpPr>
        <p:spPr>
          <a:xfrm>
            <a:off x="6923089" y="1030288"/>
            <a:ext cx="1777999" cy="3952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C8C0C1-3502-D42B-FF78-615AB34EB2E5}"/>
              </a:ext>
            </a:extLst>
          </p:cNvPr>
          <p:cNvSpPr txBox="1"/>
          <p:nvPr/>
        </p:nvSpPr>
        <p:spPr>
          <a:xfrm>
            <a:off x="9058834" y="4396045"/>
            <a:ext cx="2702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Some references say radicular arteries actually only supply nerve roots </a:t>
            </a:r>
          </a:p>
        </p:txBody>
      </p:sp>
    </p:spTree>
    <p:extLst>
      <p:ext uri="{BB962C8B-B14F-4D97-AF65-F5344CB8AC3E}">
        <p14:creationId xmlns:p14="http://schemas.microsoft.com/office/powerpoint/2010/main" val="1281388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valuation of a Patient With Spinal Cord Infarction After a Hypotensive  Episode | Stroke">
            <a:extLst>
              <a:ext uri="{FF2B5EF4-FFF2-40B4-BE49-F238E27FC236}">
                <a16:creationId xmlns:a16="http://schemas.microsoft.com/office/drawing/2014/main" id="{BC4B3F82-FE8D-C3BE-957C-241099AC2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542925"/>
            <a:ext cx="8783184" cy="555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ED53A8-CCAE-3457-61C2-F45663358653}"/>
              </a:ext>
            </a:extLst>
          </p:cNvPr>
          <p:cNvSpPr txBox="1"/>
          <p:nvPr/>
        </p:nvSpPr>
        <p:spPr>
          <a:xfrm>
            <a:off x="9486901" y="844928"/>
            <a:ext cx="24860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(Upper) Thoracic Cord</a:t>
            </a:r>
          </a:p>
          <a:p>
            <a:r>
              <a:rPr lang="en-US" sz="2400" b="1" dirty="0"/>
              <a:t>A different take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D71E2A-171A-9E45-E1AF-C7643F1826E2}"/>
              </a:ext>
            </a:extLst>
          </p:cNvPr>
          <p:cNvSpPr/>
          <p:nvPr/>
        </p:nvSpPr>
        <p:spPr>
          <a:xfrm>
            <a:off x="7315769" y="3959543"/>
            <a:ext cx="890971" cy="8524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28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56F7-C04D-59BB-AB59-C1302DCB7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64334D61-416B-A438-453C-1D6AADB48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343" y="511175"/>
            <a:ext cx="7290156" cy="58971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3612B6-F628-5878-E1FE-1EB223EA359C}"/>
              </a:ext>
            </a:extLst>
          </p:cNvPr>
          <p:cNvSpPr txBox="1"/>
          <p:nvPr/>
        </p:nvSpPr>
        <p:spPr>
          <a:xfrm>
            <a:off x="8429625" y="844928"/>
            <a:ext cx="35433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Theme of anastomoses throughout </a:t>
            </a:r>
          </a:p>
          <a:p>
            <a:endParaRPr lang="en-US" sz="4800" b="1" dirty="0"/>
          </a:p>
          <a:p>
            <a:r>
              <a:rPr lang="en-US" sz="2800" i="1" dirty="0"/>
              <a:t>“Boosters/Feeders”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7482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103DB-5835-27A9-E1C0-3F323D787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ASA loses caliber as it travels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ACE7-7D52-36FE-FE76-9B369E1A3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diameter of the ASA through the thoracic spinal cord is notably narrower when compared to its size in the cervical and lumbar regions.  Thus,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much of the blood flow to the thoracic spine derives from segmental arteries branching from the dorsal aorta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38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FD537-ED4C-1378-7F8C-751B5FCA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Thoughts on the PSAs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8162-8815-6D22-31FC-8E0D0311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“Often found to be discontinuous, and occasionally one artery will move across to supply the opposite side.”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 is useful to think of the posterior spinal artery as a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plexus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 it often anastomoses with the contralateral posterior spinal artery and </a:t>
            </a:r>
            <a:r>
              <a:rPr lang="en-US" b="1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may receive anastomoses with the anterior spinal artery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via a plexus that encases the cord.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60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 Schematic drawing of the blood supply to the spinal cord [11] | Download  Scientific Diagram">
            <a:extLst>
              <a:ext uri="{FF2B5EF4-FFF2-40B4-BE49-F238E27FC236}">
                <a16:creationId xmlns:a16="http://schemas.microsoft.com/office/drawing/2014/main" id="{9FD68359-7E2B-D67C-48F2-313C6CB3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0"/>
            <a:ext cx="635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E6ADB7-EDA5-93CC-0D49-A51962D600B1}"/>
              </a:ext>
            </a:extLst>
          </p:cNvPr>
          <p:cNvSpPr txBox="1"/>
          <p:nvPr/>
        </p:nvSpPr>
        <p:spPr>
          <a:xfrm>
            <a:off x="9486901" y="844928"/>
            <a:ext cx="2486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(Lower) Thoracic Cord</a:t>
            </a:r>
          </a:p>
          <a:p>
            <a:r>
              <a:rPr lang="en-US" sz="2400" b="1" dirty="0"/>
              <a:t>And the famous </a:t>
            </a:r>
          </a:p>
          <a:p>
            <a:r>
              <a:rPr lang="en-US" sz="2400" b="1" dirty="0" err="1"/>
              <a:t>Adamkiewicz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36246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6F19-5C17-FBFC-334D-E65036F1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5BA7E-7430-7E31-3E75-57DF7606B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effectLst/>
                <a:latin typeface="AdvP4DF60E"/>
              </a:rPr>
              <a:t>“In up to 70% on cases there is a large anterior radicular branch of intercostal artery arising from the T10 to T 12 segments on the </a:t>
            </a:r>
            <a:r>
              <a:rPr lang="en-US" sz="3600" b="1" u="sng" dirty="0">
                <a:effectLst/>
                <a:latin typeface="AdvP4DF60E"/>
              </a:rPr>
              <a:t>left</a:t>
            </a:r>
            <a:r>
              <a:rPr lang="en-US" sz="3600" b="1" dirty="0">
                <a:effectLst/>
                <a:latin typeface="AdvP4DF60E"/>
              </a:rPr>
              <a:t>. </a:t>
            </a:r>
            <a:r>
              <a:rPr lang="en-US" sz="3600" dirty="0">
                <a:effectLst/>
                <a:latin typeface="AdvP4DF60E"/>
              </a:rPr>
              <a:t>It makes a hairpin bends as it enters the anterior spinal artery and thus provides a major source of blood supply to especially the anterior part of the cord below this level. This is the great </a:t>
            </a:r>
            <a:r>
              <a:rPr lang="en-US" sz="3600" dirty="0" err="1">
                <a:effectLst/>
                <a:latin typeface="AdvP4DF60E"/>
              </a:rPr>
              <a:t>radiculomedullary</a:t>
            </a:r>
            <a:r>
              <a:rPr lang="en-US" sz="3600" dirty="0">
                <a:effectLst/>
                <a:latin typeface="AdvP4DF60E"/>
              </a:rPr>
              <a:t> artery of </a:t>
            </a:r>
            <a:r>
              <a:rPr lang="en-US" sz="3600" dirty="0" err="1">
                <a:effectLst/>
                <a:latin typeface="AdvP4DF60E"/>
              </a:rPr>
              <a:t>Adamkiewicz</a:t>
            </a:r>
            <a:r>
              <a:rPr lang="en-US" sz="3600" dirty="0">
                <a:effectLst/>
                <a:latin typeface="AdvP4DF60E"/>
              </a:rPr>
              <a:t> or arteria </a:t>
            </a:r>
            <a:r>
              <a:rPr lang="en-US" sz="3600" dirty="0" err="1">
                <a:effectLst/>
                <a:latin typeface="AdvP4DF60E"/>
              </a:rPr>
              <a:t>radicularis</a:t>
            </a:r>
            <a:r>
              <a:rPr lang="en-US" sz="3600" dirty="0">
                <a:effectLst/>
                <a:latin typeface="AdvP4DF60E"/>
              </a:rPr>
              <a:t> magna (ARM).”</a:t>
            </a: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8804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6F19-5C17-FBFC-334D-E65036F1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5BA7E-7430-7E31-3E75-57DF7606B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effectLst/>
                <a:latin typeface="AdvP4DF60E"/>
              </a:rPr>
              <a:t>“In up to 70% on cases there is a large anterior radicular branch of intercostal artery arising from the T10 to T 12 segments on the </a:t>
            </a:r>
            <a:r>
              <a:rPr lang="en-US" sz="3600" u="sng" dirty="0">
                <a:effectLst/>
                <a:latin typeface="AdvP4DF60E"/>
              </a:rPr>
              <a:t>left</a:t>
            </a:r>
            <a:r>
              <a:rPr lang="en-US" sz="3600" dirty="0">
                <a:effectLst/>
                <a:latin typeface="AdvP4DF60E"/>
              </a:rPr>
              <a:t>. It makes a hairpin bends as it enters the anterior spinal artery and thus provides a major source of blood supply to especially the anterior part of the cord below this level. or arteria </a:t>
            </a:r>
            <a:r>
              <a:rPr lang="en-US" sz="3600" dirty="0" err="1">
                <a:effectLst/>
                <a:latin typeface="AdvP4DF60E"/>
              </a:rPr>
              <a:t>radicularis</a:t>
            </a:r>
            <a:r>
              <a:rPr lang="en-US" sz="3600" dirty="0">
                <a:effectLst/>
                <a:latin typeface="AdvP4DF60E"/>
              </a:rPr>
              <a:t> magna (ARM) </a:t>
            </a:r>
            <a:r>
              <a:rPr lang="en-US" sz="3600" b="1" dirty="0">
                <a:effectLst/>
                <a:latin typeface="AdvP4DF60E"/>
              </a:rPr>
              <a:t>This is the great </a:t>
            </a:r>
            <a:r>
              <a:rPr lang="en-US" sz="3600" b="1" dirty="0" err="1">
                <a:effectLst/>
                <a:latin typeface="AdvP4DF60E"/>
              </a:rPr>
              <a:t>radiculomedullary</a:t>
            </a:r>
            <a:r>
              <a:rPr lang="en-US" sz="3600" b="1" dirty="0">
                <a:effectLst/>
                <a:latin typeface="AdvP4DF60E"/>
              </a:rPr>
              <a:t> artery of </a:t>
            </a:r>
            <a:r>
              <a:rPr lang="en-US" sz="3600" b="1" dirty="0" err="1">
                <a:effectLst/>
                <a:latin typeface="AdvP4DF60E"/>
              </a:rPr>
              <a:t>Adamkiewicz</a:t>
            </a:r>
            <a:r>
              <a:rPr lang="en-US" sz="3600" b="1" dirty="0">
                <a:latin typeface="AdvP4DF60E"/>
              </a:rPr>
              <a:t>.”</a:t>
            </a:r>
            <a:endParaRPr lang="en-US" sz="3600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2912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 Schematic drawing of the blood supply to the spinal cord [11] | Download  Scientific Diagram">
            <a:extLst>
              <a:ext uri="{FF2B5EF4-FFF2-40B4-BE49-F238E27FC236}">
                <a16:creationId xmlns:a16="http://schemas.microsoft.com/office/drawing/2014/main" id="{9FD68359-7E2B-D67C-48F2-313C6CB3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" y="0"/>
            <a:ext cx="9066213" cy="979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EF361D-3D7B-C5AD-E11E-6C876A0B0A36}"/>
              </a:ext>
            </a:extLst>
          </p:cNvPr>
          <p:cNvSpPr txBox="1"/>
          <p:nvPr/>
        </p:nvSpPr>
        <p:spPr>
          <a:xfrm>
            <a:off x="9058275" y="2528888"/>
            <a:ext cx="2826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segmental medullary artery </a:t>
            </a:r>
          </a:p>
        </p:txBody>
      </p:sp>
    </p:spTree>
    <p:extLst>
      <p:ext uri="{BB962C8B-B14F-4D97-AF65-F5344CB8AC3E}">
        <p14:creationId xmlns:p14="http://schemas.microsoft.com/office/powerpoint/2010/main" val="2453762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7912-1D84-24B8-D783-C6E90EF0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Adamkiewicz</a:t>
            </a:r>
            <a:r>
              <a:rPr lang="en-US" b="1" dirty="0"/>
              <a:t>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C86D2-EC63-5A66-9D32-4968842F1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 is the largest anterior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radiculomedullary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artery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 that individual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contributing to its significant variation of location.”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“Due to its atypical nature, the artery of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Adamkiewicz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typically arises from the left side of the aorta between T8 and L2 in 75% of people, although it is important to realize that the artery of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Adamkiewicz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can also be present above T8 in about 20% of people - other less common variations exist, and collateral circulation with lumbar arteries exist.”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798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B476-6197-523C-085C-4E31EAF0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FE8D-4D07-97E8-07AC-E035D470B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SciELO - Brasil - Anatomia da circulação medular Anatomia da circulação  medular">
            <a:extLst>
              <a:ext uri="{FF2B5EF4-FFF2-40B4-BE49-F238E27FC236}">
                <a16:creationId xmlns:a16="http://schemas.microsoft.com/office/drawing/2014/main" id="{8C1F9617-191E-2C0B-50B1-F2F9BDE3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0"/>
            <a:ext cx="4892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343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C174C-CD95-4002-E7DB-95FA86E2A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Some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AB494-DACF-BC55-2F6D-D356ECED0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45480" cy="435133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David G Greathouse, PT, PhD, John S Halle, PT, PhD, Arthur F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Dalley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II, PhD, Blood Supply to the Spinal Cord, 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Physical Therapy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Volume 81, Issue 6, 1 June 2001, Pages 1264–1265, </a:t>
            </a:r>
            <a:r>
              <a:rPr lang="en-US" u="none" strike="noStrike" dirty="0">
                <a:solidFill>
                  <a:srgbClr val="006FB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https://doi.org/10.1093/ptj/81.6.1264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Kenneth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Ozoilo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Michael Stein, Paraplegia complicating embolization for bleeding intercostal artery in penetrating trauma, Injury Extra, Volume 44, Issue 8, 2013, 70-73,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https://doi.org/10.1016/j.injury.2013.05.015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/>
            <a:r>
              <a:rPr lang="en-US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Hasan S, Arain A. Neuroanatomy, Spinal Cord Arteries. [Updated 2022 Aug 15]. In: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[Internet]. Treasure Island (FL):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Publishing; 2022 Jan-. Available from: https://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www.ncbi.nlm.nih.gov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/books/NBK539889/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Netter Neuroanatomy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Wikipedia, Google Images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40" name="Picture 4" descr="Arbol Ceiba, Quebradillas | Ceiba, Puerto rican culture, Puerto rico">
            <a:extLst>
              <a:ext uri="{FF2B5EF4-FFF2-40B4-BE49-F238E27FC236}">
                <a16:creationId xmlns:a16="http://schemas.microsoft.com/office/drawing/2014/main" id="{543DA686-BC15-0E3C-7B9E-3A15FF863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551" y="365125"/>
            <a:ext cx="4449128" cy="593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23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661</Words>
  <Application>Microsoft Macintosh PowerPoint</Application>
  <PresentationFormat>Widescreen</PresentationFormat>
  <Paragraphs>70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AdvP4DF60E</vt:lpstr>
      <vt:lpstr>Arial</vt:lpstr>
      <vt:lpstr>Calibri</vt:lpstr>
      <vt:lpstr>Calibri Light</vt:lpstr>
      <vt:lpstr>Office Theme</vt:lpstr>
      <vt:lpstr>Quick take:  Review of Spinal Cord Vascular Supply</vt:lpstr>
      <vt:lpstr>Spinal Cord Arterial Supply</vt:lpstr>
      <vt:lpstr>Spinal Cord Arterial Supply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ASA loses caliber as it travels</vt:lpstr>
      <vt:lpstr>Thoughts on the PSAs</vt:lpstr>
      <vt:lpstr>PowerPoint Presentation</vt:lpstr>
      <vt:lpstr>PowerPoint Presentation</vt:lpstr>
      <vt:lpstr>PowerPoint Presentation</vt:lpstr>
      <vt:lpstr>PowerPoint Presentation</vt:lpstr>
      <vt:lpstr>Adamkiewicz variations</vt:lpstr>
      <vt:lpstr>PowerPoint Presentation</vt:lpstr>
      <vt:lpstr>Some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take:  Review of Spinal Cord Vascular Supply</dc:title>
  <dc:creator>sahily reyes</dc:creator>
  <cp:lastModifiedBy>sahily reyes</cp:lastModifiedBy>
  <cp:revision>3</cp:revision>
  <dcterms:created xsi:type="dcterms:W3CDTF">2023-02-23T01:46:11Z</dcterms:created>
  <dcterms:modified xsi:type="dcterms:W3CDTF">2023-02-23T03:32:07Z</dcterms:modified>
</cp:coreProperties>
</file>