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0" r:id="rId3"/>
    <p:sldId id="288" r:id="rId4"/>
    <p:sldId id="289" r:id="rId5"/>
    <p:sldId id="290" r:id="rId6"/>
    <p:sldId id="291" r:id="rId7"/>
    <p:sldId id="292" r:id="rId8"/>
    <p:sldId id="298" r:id="rId9"/>
    <p:sldId id="293" r:id="rId10"/>
    <p:sldId id="294" r:id="rId11"/>
    <p:sldId id="296" r:id="rId12"/>
    <p:sldId id="299" r:id="rId13"/>
    <p:sldId id="295" r:id="rId14"/>
    <p:sldId id="297" r:id="rId15"/>
    <p:sldId id="30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1744" autoAdjust="0"/>
  </p:normalViewPr>
  <p:slideViewPr>
    <p:cSldViewPr snapToGrid="0">
      <p:cViewPr>
        <p:scale>
          <a:sx n="150" d="100"/>
          <a:sy n="150" d="100"/>
        </p:scale>
        <p:origin x="-1044" y="-11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CA15A-0C86-4FF2-AFE3-39C462B30E11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EEF43-92F3-4FEB-9615-257E2FD99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8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A5686-0E2C-43AE-AF6C-71077CB7518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055E-E92F-4CD0-B156-70C37829B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7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82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286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5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31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5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8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73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14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84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73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23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85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7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prevalence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however is mostly from studies published around 2000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B055E-E92F-4CD0-B156-70C37829B8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39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4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7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8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2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3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9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12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5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6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F1EC4-8794-47B9-97F8-03C910C25E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850F-D71F-478B-8CF8-94C6890D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0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927" y="1262743"/>
            <a:ext cx="10492966" cy="4421648"/>
          </a:xfrm>
        </p:spPr>
        <p:txBody>
          <a:bodyPr>
            <a:normAutofit fontScale="90000"/>
          </a:bodyPr>
          <a:lstStyle/>
          <a:p>
            <a:r>
              <a:rPr lang="en-US" sz="7000" dirty="0"/>
              <a:t>PSEUDOXANTHOMA </a:t>
            </a:r>
            <a:r>
              <a:rPr lang="en-US" sz="7000" dirty="0" smtClean="0"/>
              <a:t>ELASTICUM AND STROKES</a:t>
            </a:r>
            <a:br>
              <a:rPr lang="en-US" sz="7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500" i="1" dirty="0" smtClean="0">
                <a:latin typeface="Bodoni MT Condensed" panose="02070606080606020203" pitchFamily="18" charset="0"/>
              </a:rPr>
              <a:t/>
            </a:r>
            <a:br>
              <a:rPr lang="en-US" sz="2500" i="1" dirty="0" smtClean="0">
                <a:latin typeface="Bodoni MT Condensed" panose="02070606080606020203" pitchFamily="18" charset="0"/>
              </a:rPr>
            </a:br>
            <a:r>
              <a:rPr lang="en-US" dirty="0" smtClean="0"/>
              <a:t>________________________</a:t>
            </a:r>
            <a:br>
              <a:rPr lang="en-US" dirty="0" smtClean="0"/>
            </a:br>
            <a:r>
              <a:rPr lang="en-US" sz="4400" dirty="0" smtClean="0"/>
              <a:t>Michela Rosso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889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623" y="377906"/>
            <a:ext cx="7817114" cy="1325563"/>
          </a:xfrm>
        </p:spPr>
        <p:txBody>
          <a:bodyPr>
            <a:normAutofit/>
          </a:bodyPr>
          <a:lstStyle/>
          <a:p>
            <a:r>
              <a:rPr lang="en-US" dirty="0"/>
              <a:t>PSEUDOXANTHOMA ELASTICUM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3" y="2046989"/>
            <a:ext cx="9125895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A </a:t>
            </a:r>
            <a:r>
              <a:rPr lang="en-US" sz="2600" dirty="0"/>
              <a:t>rare, late-onset, heritable disorder characterized by </a:t>
            </a:r>
            <a:r>
              <a:rPr lang="en-US" sz="2600" dirty="0" smtClean="0"/>
              <a:t>abnormal mineralization, fragmentation, and calcification </a:t>
            </a:r>
            <a:r>
              <a:rPr lang="en-US" sz="2600" dirty="0"/>
              <a:t>of elastic fibers in the skin, eye, vascular, and gastrointestinal </a:t>
            </a:r>
            <a:r>
              <a:rPr lang="en-US" sz="2600" dirty="0" smtClean="0"/>
              <a:t>system. </a:t>
            </a:r>
            <a:endParaRPr lang="en-US" sz="2600" dirty="0" smtClean="0"/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PREVALENCE: 1:25,000 to 1:100,000; </a:t>
            </a:r>
            <a:r>
              <a:rPr lang="en-US" sz="2600" dirty="0"/>
              <a:t>with twice as many females as </a:t>
            </a:r>
            <a:r>
              <a:rPr lang="en-US" sz="2600" dirty="0" smtClean="0"/>
              <a:t>males.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Average </a:t>
            </a:r>
            <a:r>
              <a:rPr lang="en-US" sz="2600" dirty="0"/>
              <a:t>diagnosis is at 30-40 years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74600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623" y="377906"/>
            <a:ext cx="7817114" cy="1325563"/>
          </a:xfrm>
        </p:spPr>
        <p:txBody>
          <a:bodyPr>
            <a:normAutofit/>
          </a:bodyPr>
          <a:lstStyle/>
          <a:p>
            <a:r>
              <a:rPr lang="en-US" dirty="0"/>
              <a:t>PSEUDOXANTHOMA ELASTICUM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232" y="2178965"/>
            <a:ext cx="9125895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GENETICS: AR mutation of </a:t>
            </a:r>
            <a:r>
              <a:rPr lang="en-US" sz="2600" dirty="0"/>
              <a:t>ABCC6 gene on chromosome </a:t>
            </a:r>
            <a:r>
              <a:rPr lang="en-US" sz="2600" dirty="0" smtClean="0"/>
              <a:t>16, encoding an ATP-dependent efflux transporter </a:t>
            </a:r>
            <a:r>
              <a:rPr lang="en-US" sz="2600" dirty="0" smtClean="0"/>
              <a:t>that </a:t>
            </a:r>
            <a:r>
              <a:rPr lang="en-US" sz="2600" dirty="0" smtClean="0"/>
              <a:t>creates inorganic pyrophosphate </a:t>
            </a:r>
            <a:r>
              <a:rPr lang="en-US" sz="2600" dirty="0"/>
              <a:t>(</a:t>
            </a:r>
            <a:r>
              <a:rPr lang="en-US" sz="2600" dirty="0" err="1"/>
              <a:t>PPi</a:t>
            </a:r>
            <a:r>
              <a:rPr lang="en-US" sz="2600" dirty="0" smtClean="0"/>
              <a:t>), a strong inhibitor of mineralization.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Reduced </a:t>
            </a:r>
            <a:r>
              <a:rPr lang="en-US" sz="2600" dirty="0" err="1"/>
              <a:t>PPi</a:t>
            </a:r>
            <a:r>
              <a:rPr lang="en-US" sz="2600" dirty="0"/>
              <a:t> levels </a:t>
            </a:r>
            <a:r>
              <a:rPr lang="en-US" sz="2600" dirty="0" smtClean="0"/>
              <a:t>in </a:t>
            </a:r>
            <a:r>
              <a:rPr lang="en-US" sz="2600" dirty="0" smtClean="0"/>
              <a:t>PXE </a:t>
            </a:r>
            <a:r>
              <a:rPr lang="en-US" sz="2600" dirty="0" smtClean="0"/>
              <a:t>allow </a:t>
            </a:r>
            <a:r>
              <a:rPr lang="en-US" sz="2600" dirty="0"/>
              <a:t>ectopic mineralization </a:t>
            </a:r>
            <a:r>
              <a:rPr lang="en-US" sz="2600" dirty="0" smtClean="0"/>
              <a:t>in </a:t>
            </a:r>
            <a:r>
              <a:rPr lang="en-US" sz="2600" dirty="0"/>
              <a:t>elastin-rich tissues, including skin, eyes, and the arterial </a:t>
            </a:r>
            <a:r>
              <a:rPr lang="en-US" sz="2600" dirty="0" smtClean="0"/>
              <a:t>blood vessels </a:t>
            </a:r>
            <a:endParaRPr lang="en-US" sz="26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9" r="77967" b="20113"/>
          <a:stretch/>
        </p:blipFill>
        <p:spPr>
          <a:xfrm>
            <a:off x="1089059" y="4727171"/>
            <a:ext cx="2445250" cy="15308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2" t="2853" r="40367"/>
          <a:stretch/>
        </p:blipFill>
        <p:spPr>
          <a:xfrm>
            <a:off x="3534309" y="4542237"/>
            <a:ext cx="4191857" cy="214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26" t="10464" r="5314" b="52496"/>
          <a:stretch/>
        </p:blipFill>
        <p:spPr>
          <a:xfrm>
            <a:off x="7936903" y="5124450"/>
            <a:ext cx="3857668" cy="8187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43161" y="5794528"/>
            <a:ext cx="1787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Internal elastic lamina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0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594" y="254616"/>
            <a:ext cx="4752869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78" b="52375"/>
          <a:stretch/>
        </p:blipFill>
        <p:spPr>
          <a:xfrm>
            <a:off x="8661113" y="579854"/>
            <a:ext cx="2969233" cy="2773411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94233" y="2046989"/>
            <a:ext cx="7143592" cy="371315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1800"/>
              </a:spcBef>
              <a:buAutoNum type="alphaLcParenR"/>
            </a:pPr>
            <a:r>
              <a:rPr lang="en-US" sz="2600" dirty="0" smtClean="0"/>
              <a:t>Cutaneous features: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1–5 </a:t>
            </a:r>
            <a:r>
              <a:rPr lang="en-US" sz="2200" dirty="0"/>
              <a:t>mm yellowish papules</a:t>
            </a:r>
            <a:r>
              <a:rPr lang="en-US" sz="2200" dirty="0" smtClean="0"/>
              <a:t>, over </a:t>
            </a:r>
            <a:r>
              <a:rPr lang="en-US" sz="2200" dirty="0"/>
              <a:t>lateral neck and flexural </a:t>
            </a:r>
            <a:r>
              <a:rPr lang="en-US" sz="2200" dirty="0" smtClean="0"/>
              <a:t>areas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Reticular </a:t>
            </a:r>
            <a:r>
              <a:rPr lang="en-US" sz="2200" dirty="0"/>
              <a:t>or linear arrangement of </a:t>
            </a:r>
            <a:r>
              <a:rPr lang="en-US" sz="2200" dirty="0" smtClean="0"/>
              <a:t>lesions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Lesions </a:t>
            </a:r>
            <a:r>
              <a:rPr lang="en-US" sz="2200" dirty="0"/>
              <a:t>progressively coalesce into larger plaques with a “cobblestone” </a:t>
            </a:r>
            <a:r>
              <a:rPr lang="en-US" sz="2200" dirty="0" smtClean="0"/>
              <a:t>appearance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Affected </a:t>
            </a:r>
            <a:r>
              <a:rPr lang="en-US" sz="2200" dirty="0"/>
              <a:t>skin becomes soft, lax, </a:t>
            </a:r>
            <a:r>
              <a:rPr lang="en-US" sz="2200" dirty="0" smtClean="0"/>
              <a:t>and </a:t>
            </a:r>
            <a:r>
              <a:rPr lang="en-US" sz="2200" dirty="0"/>
              <a:t>wrinkled over </a:t>
            </a:r>
            <a:r>
              <a:rPr lang="en-US" sz="2200" dirty="0" smtClean="0"/>
              <a:t>time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Prominent </a:t>
            </a:r>
            <a:r>
              <a:rPr lang="en-US" sz="2200" dirty="0"/>
              <a:t>mental (chin) </a:t>
            </a:r>
            <a:r>
              <a:rPr lang="en-US" sz="2200" dirty="0" smtClean="0"/>
              <a:t>fold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Lesions </a:t>
            </a:r>
            <a:r>
              <a:rPr lang="en-US" sz="2200" dirty="0"/>
              <a:t>are asymptomatic.</a:t>
            </a:r>
            <a:endParaRPr lang="en-US" sz="22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7" t="47811" r="34476"/>
          <a:stretch/>
        </p:blipFill>
        <p:spPr>
          <a:xfrm>
            <a:off x="8661113" y="3445733"/>
            <a:ext cx="2969233" cy="308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613" y="408728"/>
            <a:ext cx="4701498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94232" y="2046989"/>
            <a:ext cx="7021879" cy="3713151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b) Ocular features: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err="1"/>
              <a:t>Peau</a:t>
            </a:r>
            <a:r>
              <a:rPr lang="en-US" sz="2200" dirty="0"/>
              <a:t> </a:t>
            </a:r>
            <a:r>
              <a:rPr lang="en-US" sz="2200" dirty="0" err="1" smtClean="0"/>
              <a:t>d’orange</a:t>
            </a:r>
            <a:r>
              <a:rPr lang="en-US" sz="2200" dirty="0" smtClean="0"/>
              <a:t>: mottled </a:t>
            </a:r>
            <a:r>
              <a:rPr lang="en-US" sz="2200" dirty="0"/>
              <a:t>appearance of the temporal retina.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err="1"/>
              <a:t>Angioid</a:t>
            </a:r>
            <a:r>
              <a:rPr lang="en-US" sz="2200" dirty="0"/>
              <a:t> streaks: narrow, irregular streaks that resemble blood vessels.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“Comet tails'': areas of </a:t>
            </a:r>
            <a:r>
              <a:rPr lang="en-US" sz="2200" dirty="0" err="1"/>
              <a:t>chorioretinal</a:t>
            </a:r>
            <a:r>
              <a:rPr lang="en-US" sz="2200" dirty="0"/>
              <a:t> atrophy in the peripheral </a:t>
            </a:r>
            <a:r>
              <a:rPr lang="en-US" sz="2200" dirty="0" smtClean="0"/>
              <a:t>retina (pathognomonic </a:t>
            </a:r>
            <a:r>
              <a:rPr lang="en-US" sz="2200" dirty="0"/>
              <a:t>feature of </a:t>
            </a:r>
            <a:r>
              <a:rPr lang="en-US" sz="2200" dirty="0" smtClean="0"/>
              <a:t>PXE).</a:t>
            </a:r>
            <a:endParaRPr lang="en-US" sz="2200" dirty="0"/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Choroidal neovascularization (CNV): </a:t>
            </a:r>
            <a:r>
              <a:rPr lang="en-US" sz="2200" dirty="0" smtClean="0"/>
              <a:t>a </a:t>
            </a:r>
            <a:r>
              <a:rPr lang="en-US" sz="2200" dirty="0"/>
              <a:t>major complication at later stages of disease that causes vision loss.</a:t>
            </a:r>
            <a:endParaRPr lang="en-US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5"/>
          <a:stretch/>
        </p:blipFill>
        <p:spPr>
          <a:xfrm>
            <a:off x="9135910" y="1602769"/>
            <a:ext cx="2770027" cy="25890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911" y="4551452"/>
            <a:ext cx="2687282" cy="202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0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613" y="419003"/>
            <a:ext cx="4701498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94232" y="2046989"/>
            <a:ext cx="9342261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c</a:t>
            </a:r>
            <a:r>
              <a:rPr lang="en-US" sz="2600" dirty="0" smtClean="0"/>
              <a:t>) Cardiovascular features: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Peripheral artery disease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Aneurysms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Ischemic/hemorrhagic stroke </a:t>
            </a:r>
            <a:r>
              <a:rPr lang="en-US" sz="2200" dirty="0"/>
              <a:t>and transient ischemic attacks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Carotid stenosis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Premature coronary </a:t>
            </a:r>
            <a:r>
              <a:rPr lang="en-US" sz="2200" dirty="0"/>
              <a:t>artery </a:t>
            </a:r>
            <a:r>
              <a:rPr lang="en-US" sz="2200" dirty="0" smtClean="0"/>
              <a:t>disease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Hypertension secondary to </a:t>
            </a:r>
            <a:r>
              <a:rPr lang="en-US" sz="2200" dirty="0" err="1"/>
              <a:t>renovascular</a:t>
            </a:r>
            <a:r>
              <a:rPr lang="en-US" sz="2200" dirty="0"/>
              <a:t> stenosis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8233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9475" y="398454"/>
            <a:ext cx="4711773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94232" y="2046989"/>
            <a:ext cx="9342261" cy="3713151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600" dirty="0" smtClean="0"/>
              <a:t>d) Other systemic features: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Gastrointestinal or urinary tract bleeding (15%)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Benign calcification of breasts, pancreas, testicles, spleen, and liver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Symptomatic calcification of renal arteries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/>
              <a:t>Reduced pulmonary </a:t>
            </a:r>
            <a:r>
              <a:rPr lang="en-US" sz="2200" dirty="0" smtClean="0"/>
              <a:t>function</a:t>
            </a:r>
          </a:p>
          <a:p>
            <a:pPr lvl="1">
              <a:spcBef>
                <a:spcPts val="1800"/>
              </a:spcBef>
              <a:buFontTx/>
              <a:buChar char="-"/>
            </a:pPr>
            <a:r>
              <a:rPr lang="en-US" sz="2200" dirty="0" smtClean="0"/>
              <a:t>Miscarriage is more common in early pregnancy</a:t>
            </a:r>
          </a:p>
        </p:txBody>
      </p:sp>
    </p:spTree>
    <p:extLst>
      <p:ext uri="{BB962C8B-B14F-4D97-AF65-F5344CB8AC3E}">
        <p14:creationId xmlns:p14="http://schemas.microsoft.com/office/powerpoint/2010/main" val="339086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8158" y="377905"/>
            <a:ext cx="6554408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PXE AND ISCHEMIC STROKE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94230" y="4543610"/>
            <a:ext cx="9342261" cy="175444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dirty="0"/>
              <a:t>In a Dutch cohort of 100 patients with </a:t>
            </a:r>
            <a:r>
              <a:rPr lang="en-US" dirty="0" smtClean="0"/>
              <a:t>PXE </a:t>
            </a:r>
            <a:r>
              <a:rPr lang="en-US" dirty="0"/>
              <a:t>(mean follow-up 17.1 years, range 1-49 years)</a:t>
            </a:r>
            <a:r>
              <a:rPr lang="en-US" dirty="0" smtClean="0"/>
              <a:t>, </a:t>
            </a:r>
            <a:r>
              <a:rPr lang="en-US" dirty="0"/>
              <a:t>the estimated risk for ischemic stroke under the age of 65 years was nearly four times higher than in the general population (relative risk 3.6; 95% CI 3.3-4.0)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735" y="1703468"/>
            <a:ext cx="771525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8158" y="377905"/>
            <a:ext cx="6554408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PXE AND </a:t>
            </a:r>
            <a:r>
              <a:rPr lang="en-US" dirty="0" smtClean="0"/>
              <a:t>CEREBRAL DISEASE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428" y="1567984"/>
            <a:ext cx="7233593" cy="26546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179" y="4222677"/>
            <a:ext cx="515302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94231" y="4343264"/>
            <a:ext cx="9897068" cy="214486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dirty="0"/>
              <a:t>In a French cohort of 239 PXE </a:t>
            </a:r>
            <a:r>
              <a:rPr lang="en-US" dirty="0" smtClean="0"/>
              <a:t>cases (63% F, 79% Caucasian, median age 43.5), </a:t>
            </a:r>
            <a:r>
              <a:rPr lang="en-US" dirty="0"/>
              <a:t>the prevalence of neurovascular </a:t>
            </a:r>
            <a:r>
              <a:rPr lang="en-US" dirty="0" smtClean="0"/>
              <a:t>manifestations (transient </a:t>
            </a:r>
            <a:r>
              <a:rPr lang="en-US" dirty="0"/>
              <a:t>ischemic </a:t>
            </a:r>
            <a:r>
              <a:rPr lang="en-US" dirty="0" smtClean="0"/>
              <a:t>attack or ischemic stroke) </a:t>
            </a:r>
            <a:r>
              <a:rPr lang="en-US" dirty="0"/>
              <a:t>was 10 %</a:t>
            </a:r>
            <a:r>
              <a:rPr lang="en-US" dirty="0" smtClean="0"/>
              <a:t> </a:t>
            </a:r>
            <a:r>
              <a:rPr lang="en-US" dirty="0"/>
              <a:t>(median age 51.5, range 31–73)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720" y="737473"/>
            <a:ext cx="7062345" cy="304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15"/>
          <a:stretch/>
        </p:blipFill>
        <p:spPr>
          <a:xfrm>
            <a:off x="1089060" y="374893"/>
            <a:ext cx="5630024" cy="2116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91" r="5467"/>
          <a:stretch/>
        </p:blipFill>
        <p:spPr>
          <a:xfrm>
            <a:off x="6719084" y="1027102"/>
            <a:ext cx="5322228" cy="8119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" r="5314"/>
          <a:stretch/>
        </p:blipFill>
        <p:spPr>
          <a:xfrm>
            <a:off x="1089060" y="4181582"/>
            <a:ext cx="10508474" cy="21473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299222" y="2868503"/>
            <a:ext cx="9897068" cy="115172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dirty="0" smtClean="0"/>
              <a:t>Recent investigations highlighted PXE patients are at increased risk of stroke. Is thi</a:t>
            </a:r>
            <a:r>
              <a:rPr lang="en-US" dirty="0" smtClean="0"/>
              <a:t>s caused by increased intracranial atherosclerosis?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051534" y="5039401"/>
            <a:ext cx="1787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Internal elastic lamina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8238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81" t="32938" r="1022" b="46753"/>
          <a:stretch/>
        </p:blipFill>
        <p:spPr>
          <a:xfrm>
            <a:off x="8496729" y="4274174"/>
            <a:ext cx="3217084" cy="1520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15"/>
          <a:stretch/>
        </p:blipFill>
        <p:spPr>
          <a:xfrm>
            <a:off x="1089060" y="374893"/>
            <a:ext cx="5630024" cy="2116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91" r="5467"/>
          <a:stretch/>
        </p:blipFill>
        <p:spPr>
          <a:xfrm>
            <a:off x="6719084" y="1027102"/>
            <a:ext cx="5322228" cy="8119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38" r="72718" b="46753"/>
          <a:stretch/>
        </p:blipFill>
        <p:spPr>
          <a:xfrm>
            <a:off x="1089060" y="4274174"/>
            <a:ext cx="4192864" cy="17140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4" t="32938" r="35203" b="46753"/>
          <a:stretch/>
        </p:blipFill>
        <p:spPr>
          <a:xfrm>
            <a:off x="5306209" y="4541708"/>
            <a:ext cx="2825749" cy="1395573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350593" y="2806858"/>
            <a:ext cx="9897068" cy="115172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dirty="0"/>
              <a:t>PXE patients </a:t>
            </a:r>
            <a:r>
              <a:rPr lang="en-US" dirty="0" smtClean="0"/>
              <a:t>from </a:t>
            </a:r>
            <a:r>
              <a:rPr lang="en-US" dirty="0"/>
              <a:t>the Dutch National Expertise Center for PXE (DNECP</a:t>
            </a:r>
            <a:r>
              <a:rPr lang="en-US" dirty="0" smtClean="0"/>
              <a:t>), </a:t>
            </a:r>
            <a:r>
              <a:rPr lang="en-US" dirty="0"/>
              <a:t>an ongoing prospective PXE cohort situated at the University Medical Center Utrecht (UMCU) in the Netherlands.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127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68" r="23174"/>
          <a:stretch/>
        </p:blipFill>
        <p:spPr>
          <a:xfrm>
            <a:off x="1662513" y="3670131"/>
            <a:ext cx="9382305" cy="29328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15"/>
          <a:stretch/>
        </p:blipFill>
        <p:spPr>
          <a:xfrm>
            <a:off x="1089060" y="374893"/>
            <a:ext cx="5630024" cy="2116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91" r="5467"/>
          <a:stretch/>
        </p:blipFill>
        <p:spPr>
          <a:xfrm>
            <a:off x="6719084" y="1027102"/>
            <a:ext cx="5322228" cy="8119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59497" y="2593369"/>
            <a:ext cx="103883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total burden </a:t>
            </a:r>
            <a:r>
              <a:rPr lang="en-US" sz="2800" dirty="0" smtClean="0"/>
              <a:t>of intracranial atherosclerotic </a:t>
            </a:r>
            <a:r>
              <a:rPr lang="en-US" sz="2800" dirty="0"/>
              <a:t>VWLs was similar between PXE patients (68 </a:t>
            </a:r>
            <a:r>
              <a:rPr lang="en-US" sz="2800" dirty="0" smtClean="0"/>
              <a:t>VWLs, age 58.7) </a:t>
            </a:r>
            <a:r>
              <a:rPr lang="en-US" sz="2800" dirty="0"/>
              <a:t>and healthy controls (73 </a:t>
            </a:r>
            <a:r>
              <a:rPr lang="en-US" sz="2800" dirty="0" smtClean="0"/>
              <a:t>VWLs, age 59.5).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788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24" t="63829" r="1022" b="5523"/>
          <a:stretch/>
        </p:blipFill>
        <p:spPr>
          <a:xfrm>
            <a:off x="1089060" y="2978870"/>
            <a:ext cx="3567781" cy="33819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15"/>
          <a:stretch/>
        </p:blipFill>
        <p:spPr>
          <a:xfrm>
            <a:off x="1089060" y="374893"/>
            <a:ext cx="5630024" cy="2116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91" r="5467"/>
          <a:stretch/>
        </p:blipFill>
        <p:spPr>
          <a:xfrm>
            <a:off x="6719084" y="1027102"/>
            <a:ext cx="5322228" cy="81194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22070" y="2593369"/>
            <a:ext cx="60237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PXE has been shown to cause internal </a:t>
            </a:r>
            <a:r>
              <a:rPr lang="en-US" sz="2800" dirty="0"/>
              <a:t>elastic </a:t>
            </a:r>
            <a:r>
              <a:rPr lang="en-US" sz="2800" dirty="0" smtClean="0"/>
              <a:t>lamina calcification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 smtClean="0">
                <a:sym typeface="Wingdings" panose="05000000000000000000" pitchFamily="2" charset="2"/>
              </a:rPr>
              <a:t>Arterial </a:t>
            </a:r>
            <a:r>
              <a:rPr lang="en-US" sz="2800" dirty="0">
                <a:sym typeface="Wingdings" panose="05000000000000000000" pitchFamily="2" charset="2"/>
              </a:rPr>
              <a:t>stiffness </a:t>
            </a:r>
            <a:r>
              <a:rPr lang="en-US" sz="2800" dirty="0" smtClean="0">
                <a:sym typeface="Wingdings" panose="05000000000000000000" pitchFamily="2" charset="2"/>
              </a:rPr>
              <a:t> increase </a:t>
            </a:r>
            <a:r>
              <a:rPr lang="en-US" sz="2800" dirty="0">
                <a:sym typeface="Wingdings" panose="05000000000000000000" pitchFamily="2" charset="2"/>
              </a:rPr>
              <a:t>pulsatile energy that travels into the cerebral </a:t>
            </a:r>
            <a:r>
              <a:rPr lang="en-US" sz="2800" dirty="0" smtClean="0">
                <a:sym typeface="Wingdings" panose="05000000000000000000" pitchFamily="2" charset="2"/>
              </a:rPr>
              <a:t>microcirculation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 smtClean="0">
                <a:sym typeface="Wingdings" panose="05000000000000000000" pitchFamily="2" charset="2"/>
              </a:rPr>
              <a:t>Aortic </a:t>
            </a:r>
            <a:r>
              <a:rPr lang="en-US" sz="2800" dirty="0">
                <a:sym typeface="Wingdings" panose="05000000000000000000" pitchFamily="2" charset="2"/>
              </a:rPr>
              <a:t>stiffness might contribute to increased occurrence of cardiogenic stroke through an increased load on the left heart </a:t>
            </a:r>
            <a:r>
              <a:rPr lang="en-US" sz="2800" dirty="0" smtClean="0">
                <a:sym typeface="Wingdings" panose="05000000000000000000" pitchFamily="2" charset="2"/>
              </a:rPr>
              <a:t>causing impaired LVF</a:t>
            </a:r>
          </a:p>
        </p:txBody>
      </p:sp>
    </p:spTree>
    <p:extLst>
      <p:ext uri="{BB962C8B-B14F-4D97-AF65-F5344CB8AC3E}">
        <p14:creationId xmlns:p14="http://schemas.microsoft.com/office/powerpoint/2010/main" val="18280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8158" y="377905"/>
            <a:ext cx="6554408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PXE AND ISCHEMIC </a:t>
            </a:r>
            <a:r>
              <a:rPr lang="en-US" dirty="0" smtClean="0"/>
              <a:t>STROKE: CONCLUSION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94231" y="2540150"/>
            <a:ext cx="9342261" cy="273049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Tx/>
              <a:buChar char="-"/>
            </a:pPr>
            <a:r>
              <a:rPr lang="en-US" dirty="0" smtClean="0"/>
              <a:t>PXE increases susceptibility to ischemic strokes</a:t>
            </a:r>
            <a:endParaRPr lang="en-US" dirty="0"/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dirty="0" smtClean="0"/>
              <a:t>PXE might cause a PXE-mediated vasculopathy rather than typical atherosclerosis </a:t>
            </a:r>
          </a:p>
          <a:p>
            <a:pPr>
              <a:spcBef>
                <a:spcPts val="1800"/>
              </a:spcBef>
              <a:buFontTx/>
              <a:buChar char="-"/>
            </a:pPr>
            <a:r>
              <a:rPr lang="en-US" dirty="0" smtClean="0"/>
              <a:t>Good control of typical atherosclerotic risk factor in PXE patients is the best that could be offered at this point</a:t>
            </a:r>
          </a:p>
        </p:txBody>
      </p:sp>
    </p:spTree>
    <p:extLst>
      <p:ext uri="{BB962C8B-B14F-4D97-AF65-F5344CB8AC3E}">
        <p14:creationId xmlns:p14="http://schemas.microsoft.com/office/powerpoint/2010/main" val="51857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6620</TotalTime>
  <Words>700</Words>
  <Application>Microsoft Office PowerPoint</Application>
  <PresentationFormat>Widescreen</PresentationFormat>
  <Paragraphs>78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Bodoni MT Condensed</vt:lpstr>
      <vt:lpstr>Calibri</vt:lpstr>
      <vt:lpstr>Calibri Light</vt:lpstr>
      <vt:lpstr>Wingdings</vt:lpstr>
      <vt:lpstr>Office Theme</vt:lpstr>
      <vt:lpstr>PSEUDOXANTHOMA ELASTICUM AND STROKES   ________________________ Michela Rosso</vt:lpstr>
      <vt:lpstr>PSEUDOXANTHOMA ELASTICUM</vt:lpstr>
      <vt:lpstr>PSEUDOXANTHOMA ELASTICUM</vt:lpstr>
      <vt:lpstr>CLINICAL FEATURES</vt:lpstr>
      <vt:lpstr>CLINICAL FEATURES</vt:lpstr>
      <vt:lpstr>CLINICAL FEATURES</vt:lpstr>
      <vt:lpstr>CLINICAL FEATURES</vt:lpstr>
      <vt:lpstr>PXE AND ISCHEMIC STROKE</vt:lpstr>
      <vt:lpstr>PXE AND CEREBRAL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PXE AND ISCHEMIC STROKE: CONCLUSION</vt:lpstr>
    </vt:vector>
  </TitlesOfParts>
  <Company>Penn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Rosso, Michela</dc:creator>
  <cp:lastModifiedBy>Rosso, Michela</cp:lastModifiedBy>
  <cp:revision>100</cp:revision>
  <dcterms:created xsi:type="dcterms:W3CDTF">2022-08-15T14:35:38Z</dcterms:created>
  <dcterms:modified xsi:type="dcterms:W3CDTF">2023-11-30T17:26:31Z</dcterms:modified>
</cp:coreProperties>
</file>