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5" r:id="rId10"/>
    <p:sldId id="269" r:id="rId11"/>
    <p:sldId id="268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BF4B-4A22-BFF4-AA99-B97793974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2871B6-481F-3688-DF66-40331353C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17901-4605-81AF-20D7-8ABFA935F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B7FBD-B90D-0527-63AA-019D9222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26FB9-88CA-94C4-511F-1843175AE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0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0B760-BE8E-F22D-01F9-0CD1FDF0E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479CC-BC8C-1CB7-106B-2E331C07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70921-2310-DF74-A79C-E4BC5059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84F2C-767F-C0D4-9F90-657A733D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FA692-6A6D-6011-5C3C-286E6D256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8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6A9C-2917-7253-0A0D-F61181CB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3C522-A51F-F689-459B-C295E5F07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6251D-E529-F68E-5427-0D7269090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0EBAF-71CE-C8E2-E49C-A118C997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8668B-DBFD-695D-BD2C-C16AF0E7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5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F3F8-1375-A2E4-55BE-1530058D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C5841-3CCD-5A3A-19AE-5BCA562E1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43450-FD13-633E-91BC-67E868F70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FACB7-83A3-3417-955D-8EDA53BA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B369D-2283-E487-CB3D-2A17E256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559D2-C72A-5702-0870-BDBA8112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0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2D332-0682-6B02-C856-5EEA7464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0DB5C-A30B-86E6-1C74-C941856F8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A6E97-6168-20AF-5277-B0B81A3A2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FB007-AEEC-660F-437A-DE4F085B2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6FEA7-4831-926D-ED55-756048CC1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6C4C55-FFA8-431D-3395-E4B309A6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48DF8B-1BE1-FCAD-4C95-A195D37C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B78A21-86C9-CF3D-0493-A446407D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5C7EE-8449-0A95-D495-2F700B680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34AD17-7468-1F21-E53F-CD0D27A95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5654B-28AB-99E6-1BB9-9C802BFCE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0F678-8D3B-67C5-4FC3-E4A062B4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3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46469-F8EE-5DAB-689B-7D7BD11B5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C2780-8D08-B9DE-20B2-243DBE82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0E67C-84B4-BB0D-7999-98F027666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2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FD62D-5225-FD23-DA97-6A462A11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633FF-19BA-2FB9-C10A-670812C83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5603D-D68D-4147-D0FC-A26757520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C6D25-5020-AFBC-7418-6EC65B1B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FE380-6BD8-48E3-DBDC-91D88D7E3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C1F55-F62C-FA72-0CBF-A477429A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2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DFAC-E03F-CBC1-39F5-09EFDF628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701523-76A7-6910-4199-6DA47EA1B0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C9F0A-8FF4-F75E-D76C-B921D459D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38F07-6815-B7EC-B07C-047EBD05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83A68-29CF-4C66-2E4F-ADFC65A1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752C0-D608-E0E2-B925-B939A8C1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89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34FA9-6B35-0B37-B014-B1C3BBBB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925CB-A536-4F2F-B5C0-2ED0794FC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DD991-DB33-0FBB-A9C3-791C72679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E259-1E3F-B6D8-B258-8589407E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26865-D703-7EA4-991F-2CFAC97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9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DD537D-D437-392A-0C57-597B825C8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E919A-77EF-7529-93D5-26126B5A6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70D1A-2650-3023-3A36-ABC57375C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69B1C-A3B9-DD53-316D-EDDB6E69D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56E68-4CAA-DAC6-AB3B-6C4E1060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9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D3BAE-3A48-0DC1-E76E-1CE4016C9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D47C6-E59F-B149-297B-DA2893C57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68CC0-55FE-96A4-D3B9-25933F2DED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970B9-56E8-1948-8BCA-B657252272DA}" type="datetimeFigureOut">
              <a:rPr lang="en-US" smtClean="0"/>
              <a:t>1/19/23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9E468-4103-4AC7-F0EB-1845DC0CB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1D8EE-5E67-AD8B-8E1A-BBEBBE185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20CBC-A3C5-8249-B9D0-2B375EC32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2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6AFCA-0F52-376A-6055-65A1D44B3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there evidence that L-arginine work as a treatment for MELAS?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DBAD58-2AB2-1CB1-7F8E-A0C6850A08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0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AC6D2-A604-4121-30BB-1DF36F116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922587"/>
            <a:ext cx="10515600" cy="1325563"/>
          </a:xfrm>
        </p:spPr>
        <p:txBody>
          <a:bodyPr/>
          <a:lstStyle/>
          <a:p>
            <a:r>
              <a:rPr lang="en-US" dirty="0"/>
              <a:t>No.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0F580-46EE-39DA-0D60-6C36F0D22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00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0315-6E20-86FD-063D-DA56B68E4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50"/>
            <a:ext cx="10515600" cy="1325563"/>
          </a:xfrm>
        </p:spPr>
        <p:txBody>
          <a:bodyPr/>
          <a:lstStyle/>
          <a:p>
            <a:r>
              <a:rPr lang="en-US" dirty="0"/>
              <a:t>Well, maybe.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F765A-6C40-A210-42C4-F1D8E4E56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1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8F298-18B0-45D8-899A-D9C25353E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Proposed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54D1F-CFDE-032E-3FA1-9E3A8483F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Stroke-like episodes in MELAS: 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- Microangiopathy</a:t>
            </a:r>
          </a:p>
          <a:p>
            <a:pPr marL="0" indent="0">
              <a:buNone/>
            </a:pPr>
            <a:r>
              <a:rPr lang="en-US" dirty="0"/>
              <a:t>	- Neuronal excitability and cytopathy</a:t>
            </a:r>
          </a:p>
          <a:p>
            <a:pPr marL="0" indent="0">
              <a:buNone/>
            </a:pPr>
            <a:r>
              <a:rPr lang="en-US" dirty="0"/>
              <a:t>	- low NO </a:t>
            </a:r>
            <a:r>
              <a:rPr lang="en-US" dirty="0">
                <a:sym typeface="Wingdings" pitchFamily="2" charset="2"/>
              </a:rPr>
              <a:t> oxidative stress 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L-arginine: </a:t>
            </a:r>
            <a:r>
              <a:rPr lang="en-US" dirty="0"/>
              <a:t>strong NO donor</a:t>
            </a:r>
          </a:p>
        </p:txBody>
      </p:sp>
    </p:spTree>
    <p:extLst>
      <p:ext uri="{BB962C8B-B14F-4D97-AF65-F5344CB8AC3E}">
        <p14:creationId xmlns:p14="http://schemas.microsoft.com/office/powerpoint/2010/main" val="3639232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9ED6-F5E0-F44A-6157-5DA2E5C0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5F526C1-5F1C-D3D9-F5D7-2E190E0D0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47" y="836713"/>
            <a:ext cx="12069905" cy="5184573"/>
          </a:xfrm>
        </p:spPr>
      </p:pic>
    </p:spTree>
    <p:extLst>
      <p:ext uri="{BB962C8B-B14F-4D97-AF65-F5344CB8AC3E}">
        <p14:creationId xmlns:p14="http://schemas.microsoft.com/office/powerpoint/2010/main" val="401154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A19E2202-6BBA-A529-D204-76DCE0845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163" y="276727"/>
            <a:ext cx="7772400" cy="609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A19E2202-6BBA-A529-D204-76DCE0845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163" y="276727"/>
            <a:ext cx="7772400" cy="60966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B2471F-6FA8-9EBB-3824-73ECDCEC276F}"/>
              </a:ext>
            </a:extLst>
          </p:cNvPr>
          <p:cNvSpPr/>
          <p:nvPr/>
        </p:nvSpPr>
        <p:spPr>
          <a:xfrm>
            <a:off x="2695074" y="5678904"/>
            <a:ext cx="4259179" cy="20453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64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13C6C-B504-0B85-0C91-D75DCD51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Problems with definitions in open-label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D058F-5790-4428-B7AF-0350808AE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(but not all) had genetic diagnosis </a:t>
            </a:r>
          </a:p>
          <a:p>
            <a:r>
              <a:rPr lang="en-US" dirty="0"/>
              <a:t>Definition of stroke-like episode</a:t>
            </a:r>
          </a:p>
          <a:p>
            <a:pPr lvl="1"/>
            <a:r>
              <a:rPr lang="en-US" dirty="0"/>
              <a:t>No requirement for MRI</a:t>
            </a:r>
          </a:p>
          <a:p>
            <a:pPr lvl="1"/>
            <a:r>
              <a:rPr lang="en-US" dirty="0"/>
              <a:t>Sometimes just headache/nausea/seizure</a:t>
            </a:r>
          </a:p>
          <a:p>
            <a:r>
              <a:rPr lang="en-US" dirty="0"/>
              <a:t>Confounders </a:t>
            </a:r>
          </a:p>
          <a:p>
            <a:pPr lvl="1"/>
            <a:r>
              <a:rPr lang="en-US" dirty="0"/>
              <a:t>Concomitant AED use </a:t>
            </a:r>
          </a:p>
          <a:p>
            <a:r>
              <a:rPr lang="en-US" dirty="0"/>
              <a:t>Outcome measures</a:t>
            </a:r>
          </a:p>
          <a:p>
            <a:pPr lvl="1"/>
            <a:r>
              <a:rPr lang="en-US" dirty="0"/>
              <a:t>?Improvement in headache at 24 hours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41F11-8059-6615-FF43-658D7B1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Variations with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137ED-83E4-E0BA-EE2A-ABD5B9DAE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Open label trials:</a:t>
            </a:r>
            <a:r>
              <a:rPr lang="en-US" dirty="0"/>
              <a:t> Single dose of 0.5 g/kg, except one study that had repeated dosing</a:t>
            </a:r>
          </a:p>
          <a:p>
            <a:r>
              <a:rPr lang="en-US" u="sng" dirty="0"/>
              <a:t>Cohort/case reports</a:t>
            </a:r>
            <a:r>
              <a:rPr lang="en-US" dirty="0"/>
              <a:t>: lots of different doses and lengths of therapy</a:t>
            </a:r>
          </a:p>
        </p:txBody>
      </p:sp>
    </p:spTree>
    <p:extLst>
      <p:ext uri="{BB962C8B-B14F-4D97-AF65-F5344CB8AC3E}">
        <p14:creationId xmlns:p14="http://schemas.microsoft.com/office/powerpoint/2010/main" val="251755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9CDEF-CF4B-120B-492C-515F6C61D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Three Open Label Trials: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39DC3-A9E6-9483-8085-228759813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Koga 2010: 22 patients</a:t>
            </a:r>
          </a:p>
          <a:p>
            <a:pPr lvl="1"/>
            <a:r>
              <a:rPr lang="en-US" dirty="0"/>
              <a:t>IV: Improved the rates of four major symptoms—headache, nausea/vomiting, impaired consciousness, and visual disturbance. </a:t>
            </a:r>
          </a:p>
          <a:p>
            <a:pPr lvl="1"/>
            <a:r>
              <a:rPr lang="en-US" dirty="0"/>
              <a:t>Oral: no statistically significant difference in the MELAS stroke scale, mitochondrial disease severity scores, or migraine severity scores; extended interictal phase </a:t>
            </a:r>
          </a:p>
          <a:p>
            <a:pPr lvl="1"/>
            <a:r>
              <a:rPr lang="en-US" dirty="0"/>
              <a:t>AE: Fever, anemia</a:t>
            </a:r>
          </a:p>
        </p:txBody>
      </p:sp>
    </p:spTree>
    <p:extLst>
      <p:ext uri="{BB962C8B-B14F-4D97-AF65-F5344CB8AC3E}">
        <p14:creationId xmlns:p14="http://schemas.microsoft.com/office/powerpoint/2010/main" val="723493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B5591-E842-E58C-89CB-F5F0E264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9F793-A4D5-73C4-6213-82197F10B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5170313-83DA-1286-02A0-2C6F0D0CB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781" y="-3679"/>
            <a:ext cx="8607408" cy="686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9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66AE-79BB-9FB6-D016-13A55D970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AA18565-7B60-0553-E9CB-B1B725B8A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262" y="117672"/>
            <a:ext cx="6549475" cy="6622655"/>
          </a:xfrm>
        </p:spPr>
      </p:pic>
    </p:spTree>
    <p:extLst>
      <p:ext uri="{BB962C8B-B14F-4D97-AF65-F5344CB8AC3E}">
        <p14:creationId xmlns:p14="http://schemas.microsoft.com/office/powerpoint/2010/main" val="4220879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26C29-BC21-DCA2-F618-DA911E95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5CDADCA5-F4B7-5D05-AEB9-3263B2B9A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968" y="227964"/>
            <a:ext cx="11142064" cy="6402071"/>
          </a:xfrm>
        </p:spPr>
      </p:pic>
    </p:spTree>
    <p:extLst>
      <p:ext uri="{BB962C8B-B14F-4D97-AF65-F5344CB8AC3E}">
        <p14:creationId xmlns:p14="http://schemas.microsoft.com/office/powerpoint/2010/main" val="3854575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B8C6-66B9-594F-C8BA-B6C5F679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effects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07ADF-F471-333B-A31D-508679B32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studies, </a:t>
            </a:r>
          </a:p>
          <a:p>
            <a:pPr marL="0" indent="0">
              <a:buNone/>
            </a:pPr>
            <a:r>
              <a:rPr lang="en-US" dirty="0"/>
              <a:t>	- Fever</a:t>
            </a:r>
          </a:p>
          <a:p>
            <a:pPr marL="0" indent="0">
              <a:buNone/>
            </a:pPr>
            <a:r>
              <a:rPr lang="en-US" dirty="0"/>
              <a:t>	- Anemia</a:t>
            </a:r>
          </a:p>
          <a:p>
            <a:pPr marL="0" indent="0">
              <a:buNone/>
            </a:pPr>
            <a:r>
              <a:rPr lang="en-US" dirty="0"/>
              <a:t>	- Lactic acidosis</a:t>
            </a:r>
          </a:p>
        </p:txBody>
      </p:sp>
    </p:spTree>
    <p:extLst>
      <p:ext uri="{BB962C8B-B14F-4D97-AF65-F5344CB8AC3E}">
        <p14:creationId xmlns:p14="http://schemas.microsoft.com/office/powerpoint/2010/main" val="3619614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ED9C8-0F1F-8310-02DE-217E240E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CB61B-5262-3468-C239-B560EF17A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316"/>
            <a:ext cx="10515600" cy="4913647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&gt;10%: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Hematologic &amp; oncologic: Hematologic abnormality (11%; including anemia [4%], disorder of hemostatic components of blood [&lt;3%], disorder of the lymphatic system, disseminated intravascular coagulation [3%], hemorrhage [&lt;3%], pancytopenia [&lt;3%], and thrombocytopenia [&lt;3%])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Infection: Infection (12%; including sepsis [&lt;3%], septic shock [&lt;3%], and urinary tract infection [3%])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Nervous system: Central nervous system dysfunction (22%; including absent reflexes [&lt;3%], ataxia [&lt;3%], brain edema [5%], cerebral atrophy [&lt;3%], cerebral hemorrhage [&lt;3%], cerebral infarction [&lt;3%], clonus [&lt;3%], coma [3%], decreased mental acuity [6%], encephalopathy [&lt;3%], impaired consciousness [&lt;3%], increased intracranial pressure [&lt;3%], paralysis [nerve: &lt;3%], seizure [6%], and tremor [&lt;3%])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Respiratory: Respiratory system disorder (15%; including acute respiratory distress syndrome [&lt;3%], dyspnea [&lt;3%], hypercapnia [&lt;3%], hyperventilation [&lt;3%], </a:t>
            </a:r>
            <a:r>
              <a:rPr lang="en-US" sz="1200" b="0" i="0" u="none" strike="noStrike" dirty="0" err="1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Kussmaul</a:t>
            </a: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 respiration [&lt;3%], pulmonary edema [&lt;3%], pulmonary hemorrhage [&lt;3%], respiratory acidosis [&lt;3%], respiratory alkalosis [&lt;3%], respiratory distress [3%], respiratory failure [&lt;3%], tachypnea [&lt;3%], and variations in blood CO2 concentrations [&lt;3%])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1% to 10%: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Cardiovascular: Cardiac disorder (9%; including acute cardiorespiratory failure [&lt;3%], bradycardia [&lt;3%], cardiogenic shock [&lt;3%], cardiomyopathy [&lt;3%], heart failure [&lt;3%], myocardial rupture [atrial: &lt;3%], and pericardial effusion [&lt;3%]), chest pain (&lt;3%), edema (&lt;3%), hypertension (&lt;3%), hypotension (4%), low cardiac output (&lt;3%), vascular disease (6%; including flushing [&lt;3%], thrombosis [&lt;3%], and venous thrombosis [&lt;3%])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Dermatologic: Dermatological disorder (6%; including alopecia [&lt;3%], pruritus [&lt;3%], skin blister [&lt;3%], skin rash [&lt;3%], and urticaria [&lt;3%])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Endocrine &amp; metabolic: Acidosis (3%), alkalosis (&lt;3%), dehydration (&lt;3%), fluid retention (&lt;3%), hyperglycemia (7%), hypernatremia (&lt;3%), hypocalcemia (3%), hypoglycemia (&lt;3%), hypokalemia (7%), increased serum pH (&lt;3%), metabolic acidosis (4%)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Gastrointestinal: Abdominal distention (&lt;3%), cholestasis (&lt;3%), diarrhea (3%), gastrointestinal hemorrhage (&lt;3%), nausea (3%, vomiting (9%)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Hepatic: Hepatic artery stenosis (&lt;3%), hepatic failure (&lt;3%), hepatotoxicity (&lt;3%), jaundice (&lt;3%)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Local: Injection-site reaction (3%)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Nervous system: Asthenia (&lt;3%), cerebral herniation (&lt;3%), psychiatric disturbance (5%; including acute psychosis [&lt;3%], aggressive behavior [&lt;3%], agitation [3%], confusion [&lt;3%], and hallucination [&lt;3%]), subdural hematoma (&lt;3%)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Neuromuscular &amp; skeletal: Tetany (&lt;3%)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Ophthalmic: Blindness (&lt;3%)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Renal: Renal disease (4%; including anuria [&lt;3%], renal failure syndrome [&lt;3%], and urinary retention [&lt;3%])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0" i="0" u="none" strike="noStrike" dirty="0">
                <a:solidFill>
                  <a:srgbClr val="353535"/>
                </a:solidFill>
                <a:effectLst/>
                <a:latin typeface="Noto Sans" panose="020B0604020202020204" pitchFamily="34" charset="0"/>
              </a:rPr>
              <a:t>Miscellaneous: Fever (5%), multi-organ failure (&lt;3%)</a:t>
            </a:r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2741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768</Words>
  <Application>Microsoft Macintosh PowerPoint</Application>
  <PresentationFormat>Widescreen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Noto Sans</vt:lpstr>
      <vt:lpstr>Office Theme</vt:lpstr>
      <vt:lpstr>Is there evidence that L-arginine work as a treatment for MELAS?</vt:lpstr>
      <vt:lpstr>No.</vt:lpstr>
      <vt:lpstr>Well, maybe. </vt:lpstr>
      <vt:lpstr>Proposed mechanism</vt:lpstr>
      <vt:lpstr>PowerPoint Presentation</vt:lpstr>
      <vt:lpstr>PowerPoint Presentation</vt:lpstr>
      <vt:lpstr>PowerPoint Presentation</vt:lpstr>
      <vt:lpstr>Problems with definitions in open-label trials</vt:lpstr>
      <vt:lpstr>Variations with intervention</vt:lpstr>
      <vt:lpstr>Three Open Label Trials:</vt:lpstr>
      <vt:lpstr>PowerPoint Presentation</vt:lpstr>
      <vt:lpstr>PowerPoint Presentation</vt:lpstr>
      <vt:lpstr>PowerPoint Presentation</vt:lpstr>
      <vt:lpstr>Side effects </vt:lpstr>
      <vt:lpstr>Side effects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evidence that L-arginine work as a treatment for MELAS?</dc:title>
  <dc:creator>sahily reyes</dc:creator>
  <cp:lastModifiedBy>sahily reyes</cp:lastModifiedBy>
  <cp:revision>1</cp:revision>
  <dcterms:created xsi:type="dcterms:W3CDTF">2023-01-19T17:06:01Z</dcterms:created>
  <dcterms:modified xsi:type="dcterms:W3CDTF">2023-01-19T18:15:10Z</dcterms:modified>
</cp:coreProperties>
</file>