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260" r:id="rId3"/>
    <p:sldId id="261" r:id="rId4"/>
    <p:sldId id="262" r:id="rId5"/>
    <p:sldId id="264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CA953-C745-4E4D-A3CB-E19F84FA6635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29D7A-AF92-40D7-A266-BA60F4DF8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47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35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662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1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73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377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PCSK9 inhibits a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protein convertase, that binds to LDL receptors and stop LDL from being removed from the blood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blocking PCSK0 there are more receptors available and more LDL is removed from the blood</a:t>
            </a: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665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F447-561B-4D86-8AE6-32843D91543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3AFA-5BDD-4258-892B-562A3F3C2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75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F447-561B-4D86-8AE6-32843D91543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3AFA-5BDD-4258-892B-562A3F3C2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45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F447-561B-4D86-8AE6-32843D91543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3AFA-5BDD-4258-892B-562A3F3C2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F447-561B-4D86-8AE6-32843D91543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3AFA-5BDD-4258-892B-562A3F3C2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9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F447-561B-4D86-8AE6-32843D91543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3AFA-5BDD-4258-892B-562A3F3C2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824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F447-561B-4D86-8AE6-32843D91543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3AFA-5BDD-4258-892B-562A3F3C2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850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F447-561B-4D86-8AE6-32843D91543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3AFA-5BDD-4258-892B-562A3F3C2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93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F447-561B-4D86-8AE6-32843D91543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3AFA-5BDD-4258-892B-562A3F3C2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62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F447-561B-4D86-8AE6-32843D91543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3AFA-5BDD-4258-892B-562A3F3C2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12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F447-561B-4D86-8AE6-32843D91543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3AFA-5BDD-4258-892B-562A3F3C2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675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F447-561B-4D86-8AE6-32843D91543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93AFA-5BDD-4258-892B-562A3F3C2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1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F447-561B-4D86-8AE6-32843D91543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93AFA-5BDD-4258-892B-562A3F3C2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5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4439" y="470780"/>
            <a:ext cx="6178514" cy="1325563"/>
          </a:xfrm>
        </p:spPr>
        <p:txBody>
          <a:bodyPr/>
          <a:lstStyle/>
          <a:p>
            <a:pPr algn="ctr"/>
            <a:r>
              <a:rPr lang="en-US" dirty="0"/>
              <a:t>LIPOPROTEIN(a)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686" y="2099174"/>
            <a:ext cx="5046784" cy="3713151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It is a pro-</a:t>
            </a:r>
            <a:r>
              <a:rPr lang="en-US" sz="2600" dirty="0" err="1" smtClean="0"/>
              <a:t>atherogenic</a:t>
            </a:r>
            <a:r>
              <a:rPr lang="en-US" sz="2600" dirty="0" smtClean="0"/>
              <a:t> protein particle (similar to LDL in term of structure)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600" dirty="0" err="1" smtClean="0"/>
              <a:t>Apolipoprotein</a:t>
            </a:r>
            <a:r>
              <a:rPr lang="en-US" sz="2600" dirty="0" smtClean="0"/>
              <a:t>(a) </a:t>
            </a:r>
            <a:r>
              <a:rPr lang="en-US" sz="2600" dirty="0" smtClean="0">
                <a:sym typeface="Wingdings" panose="05000000000000000000" pitchFamily="2" charset="2"/>
              </a:rPr>
              <a:t>is what cause </a:t>
            </a:r>
            <a:r>
              <a:rPr lang="en-US" sz="2600" dirty="0" err="1" smtClean="0">
                <a:sym typeface="Wingdings" panose="05000000000000000000" pitchFamily="2" charset="2"/>
              </a:rPr>
              <a:t>atherogenicity</a:t>
            </a:r>
            <a:r>
              <a:rPr lang="en-US" sz="2600" dirty="0" smtClean="0">
                <a:sym typeface="Wingdings" panose="05000000000000000000" pitchFamily="2" charset="2"/>
              </a:rPr>
              <a:t>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dirty="0" smtClean="0"/>
              <a:t>The size of </a:t>
            </a:r>
            <a:r>
              <a:rPr lang="en-US" dirty="0" err="1" smtClean="0"/>
              <a:t>apoA</a:t>
            </a:r>
            <a:r>
              <a:rPr lang="en-US" dirty="0" smtClean="0"/>
              <a:t> </a:t>
            </a:r>
            <a:r>
              <a:rPr lang="en-US" dirty="0" smtClean="0"/>
              <a:t>makes </a:t>
            </a:r>
            <a:r>
              <a:rPr lang="en-US" dirty="0" smtClean="0"/>
              <a:t>lipoprotein(a) more </a:t>
            </a:r>
            <a:r>
              <a:rPr lang="en-US" dirty="0" err="1" smtClean="0"/>
              <a:t>atherogenic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LPA gene </a:t>
            </a:r>
            <a:r>
              <a:rPr lang="en-US" dirty="0" smtClean="0"/>
              <a:t>(90%) regulates the size of Apo(a)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2898" t="13974" r="7733" b="7473"/>
          <a:stretch/>
        </p:blipFill>
        <p:spPr>
          <a:xfrm>
            <a:off x="6133696" y="2099174"/>
            <a:ext cx="4941277" cy="32619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0" y="5496227"/>
            <a:ext cx="6096000" cy="8771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g/dl (mass) </a:t>
            </a:r>
            <a:r>
              <a:rPr lang="en-US" dirty="0" smtClean="0">
                <a:sym typeface="Wingdings" panose="05000000000000000000" pitchFamily="2" charset="2"/>
              </a:rPr>
              <a:t> 30 mg/dl</a:t>
            </a:r>
            <a:endParaRPr lang="en-US" dirty="0" smtClean="0"/>
          </a:p>
          <a:p>
            <a:pPr>
              <a:spcBef>
                <a:spcPts val="1800"/>
              </a:spcBef>
            </a:pPr>
            <a:r>
              <a:rPr lang="en-US" dirty="0" err="1" smtClean="0"/>
              <a:t>nmol</a:t>
            </a:r>
            <a:r>
              <a:rPr lang="en-US" dirty="0" smtClean="0"/>
              <a:t>/L (particle number)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75 </a:t>
            </a:r>
            <a:r>
              <a:rPr lang="en-US" dirty="0" err="1" smtClean="0"/>
              <a:t>nmol</a:t>
            </a:r>
            <a:r>
              <a:rPr lang="en-US" dirty="0" smtClean="0"/>
              <a:t>/L</a:t>
            </a:r>
          </a:p>
        </p:txBody>
      </p:sp>
    </p:spTree>
    <p:extLst>
      <p:ext uri="{BB962C8B-B14F-4D97-AF65-F5344CB8AC3E}">
        <p14:creationId xmlns:p14="http://schemas.microsoft.com/office/powerpoint/2010/main" val="190583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4439" y="470780"/>
            <a:ext cx="6178514" cy="1325563"/>
          </a:xfrm>
        </p:spPr>
        <p:txBody>
          <a:bodyPr/>
          <a:lstStyle/>
          <a:p>
            <a:pPr algn="ctr"/>
            <a:r>
              <a:rPr lang="en-US" dirty="0"/>
              <a:t>LIPOPROTEIN(a)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234" y="2099174"/>
            <a:ext cx="9125895" cy="3713151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PATHOGENIC MECHANISMS OF </a:t>
            </a:r>
            <a:r>
              <a:rPr lang="en-US" sz="2600" dirty="0" err="1" smtClean="0"/>
              <a:t>Lp</a:t>
            </a:r>
            <a:r>
              <a:rPr lang="en-US" sz="2600" dirty="0" smtClean="0"/>
              <a:t>(a)</a:t>
            </a:r>
          </a:p>
          <a:p>
            <a:pPr>
              <a:spcBef>
                <a:spcPts val="1800"/>
              </a:spcBef>
            </a:pPr>
            <a:r>
              <a:rPr lang="en-US" sz="2600" dirty="0" smtClean="0"/>
              <a:t>Pro-inflammatory</a:t>
            </a:r>
          </a:p>
          <a:p>
            <a:pPr>
              <a:spcBef>
                <a:spcPts val="1800"/>
              </a:spcBef>
            </a:pPr>
            <a:r>
              <a:rPr lang="en-US" sz="2600" dirty="0" smtClean="0"/>
              <a:t>Pro-</a:t>
            </a:r>
            <a:r>
              <a:rPr lang="en-US" sz="2600" dirty="0" err="1" smtClean="0"/>
              <a:t>atherogenic</a:t>
            </a:r>
            <a:endParaRPr lang="en-US" sz="2600" dirty="0" smtClean="0"/>
          </a:p>
          <a:p>
            <a:pPr>
              <a:spcBef>
                <a:spcPts val="1800"/>
              </a:spcBef>
            </a:pPr>
            <a:r>
              <a:rPr lang="en-US" sz="2600" dirty="0" smtClean="0"/>
              <a:t>Pro-thrombotic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Higher the level higher the risk.</a:t>
            </a:r>
          </a:p>
          <a:p>
            <a:pPr marL="0" indent="0">
              <a:buNone/>
            </a:pPr>
            <a:r>
              <a:rPr lang="en-US" dirty="0" smtClean="0"/>
              <a:t>“high level” when it is 2x normal value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67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4439" y="470780"/>
            <a:ext cx="6178514" cy="1325563"/>
          </a:xfrm>
        </p:spPr>
        <p:txBody>
          <a:bodyPr/>
          <a:lstStyle/>
          <a:p>
            <a:pPr algn="ctr"/>
            <a:r>
              <a:rPr lang="en-US" dirty="0"/>
              <a:t>LIPOPROTEIN(a)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234" y="2099174"/>
            <a:ext cx="9125895" cy="3713151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It is common! 20% of healthy population has &gt; 50 mg/</a:t>
            </a:r>
            <a:r>
              <a:rPr lang="en-US" sz="2600" dirty="0" err="1" smtClean="0"/>
              <a:t>dL</a:t>
            </a:r>
            <a:endParaRPr lang="en-US" sz="2600" dirty="0" smtClean="0"/>
          </a:p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However it is an independent risk factor for ASCVD*, adjusted for age and smoking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dirty="0" smtClean="0"/>
              <a:t>2018 AHA/ACC </a:t>
            </a:r>
            <a:r>
              <a:rPr lang="en-US" dirty="0" err="1" smtClean="0"/>
              <a:t>Multisociety</a:t>
            </a:r>
            <a:r>
              <a:rPr lang="en-US" dirty="0" smtClean="0"/>
              <a:t> Cholesterol Guidelines consider </a:t>
            </a:r>
            <a:r>
              <a:rPr lang="en-US" dirty="0" err="1" smtClean="0"/>
              <a:t>Lp</a:t>
            </a:r>
            <a:r>
              <a:rPr lang="en-US" dirty="0" smtClean="0"/>
              <a:t>(a) </a:t>
            </a:r>
            <a:r>
              <a:rPr lang="en-US" dirty="0"/>
              <a:t>a risk enhancing factor </a:t>
            </a:r>
            <a:r>
              <a:rPr lang="en-US" dirty="0" smtClean="0"/>
              <a:t>for ASCVD for </a:t>
            </a:r>
            <a:r>
              <a:rPr lang="en-US" dirty="0" err="1"/>
              <a:t>L</a:t>
            </a:r>
            <a:r>
              <a:rPr lang="en-US" dirty="0" err="1" smtClean="0"/>
              <a:t>p</a:t>
            </a:r>
            <a:r>
              <a:rPr lang="en-US" dirty="0" smtClean="0"/>
              <a:t>(a)&gt; </a:t>
            </a:r>
            <a:r>
              <a:rPr lang="en-US" dirty="0"/>
              <a:t>50 mg/dl</a:t>
            </a:r>
          </a:p>
          <a:p>
            <a:pPr marL="0" indent="0">
              <a:spcBef>
                <a:spcPts val="1800"/>
              </a:spcBef>
              <a:buNone/>
            </a:pPr>
            <a:endParaRPr lang="en-US" sz="2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7192286" y="5930490"/>
            <a:ext cx="4664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*ASCVD: </a:t>
            </a:r>
            <a:r>
              <a:rPr lang="en-US" dirty="0" err="1" smtClean="0"/>
              <a:t>AtheroSclerotic</a:t>
            </a:r>
            <a:r>
              <a:rPr lang="en-US" dirty="0" smtClean="0"/>
              <a:t> </a:t>
            </a:r>
            <a:r>
              <a:rPr lang="en-US" dirty="0" err="1" smtClean="0"/>
              <a:t>CardioVascular</a:t>
            </a:r>
            <a:r>
              <a:rPr lang="en-US" dirty="0" smtClean="0"/>
              <a:t> Disease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14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4439" y="470780"/>
            <a:ext cx="6178514" cy="1325563"/>
          </a:xfrm>
        </p:spPr>
        <p:txBody>
          <a:bodyPr/>
          <a:lstStyle/>
          <a:p>
            <a:pPr algn="ctr"/>
            <a:r>
              <a:rPr lang="en-US" dirty="0"/>
              <a:t>LIPOPROTEIN(a)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234" y="2099174"/>
            <a:ext cx="9648904" cy="3713151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What influence </a:t>
            </a:r>
            <a:r>
              <a:rPr lang="en-US" sz="2600" dirty="0" err="1" smtClean="0"/>
              <a:t>Lp</a:t>
            </a:r>
            <a:r>
              <a:rPr lang="en-US" sz="2600" dirty="0" smtClean="0"/>
              <a:t>(a) levels: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en-US" sz="2600" dirty="0" smtClean="0"/>
              <a:t>LPA gene (most important, 80-90% levels is determined by this gene)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en-US" sz="2600" dirty="0" smtClean="0"/>
              <a:t>Race (AA and South Asian higher baseline levels)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en-US" sz="2600" dirty="0" smtClean="0"/>
              <a:t>Sex (women slight higher levels in post-menopausal 2/2 hormones)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en-US" sz="2600" dirty="0" smtClean="0"/>
              <a:t>CKD</a:t>
            </a:r>
            <a:r>
              <a:rPr lang="en-US" sz="2600" dirty="0"/>
              <a:t> </a:t>
            </a:r>
            <a:r>
              <a:rPr lang="en-US" sz="2600" dirty="0" smtClean="0"/>
              <a:t>(especially nephrotic syndrome)</a:t>
            </a:r>
          </a:p>
        </p:txBody>
      </p:sp>
    </p:spTree>
    <p:extLst>
      <p:ext uri="{BB962C8B-B14F-4D97-AF65-F5344CB8AC3E}">
        <p14:creationId xmlns:p14="http://schemas.microsoft.com/office/powerpoint/2010/main" val="269418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4439" y="470780"/>
            <a:ext cx="6178514" cy="1325563"/>
          </a:xfrm>
        </p:spPr>
        <p:txBody>
          <a:bodyPr/>
          <a:lstStyle/>
          <a:p>
            <a:pPr algn="ctr"/>
            <a:r>
              <a:rPr lang="en-US" dirty="0"/>
              <a:t>LIPOPROTEIN(a)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234" y="2099174"/>
            <a:ext cx="9125895" cy="3713151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When should we check </a:t>
            </a:r>
            <a:r>
              <a:rPr lang="en-US" sz="2600" dirty="0" err="1" smtClean="0"/>
              <a:t>Lp</a:t>
            </a:r>
            <a:r>
              <a:rPr lang="en-US" sz="2600" dirty="0" smtClean="0"/>
              <a:t>(a)?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Familiar hypercholesterolemia 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Severe hypercholesterolemia LDL-c&gt; 180 mg/dl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Progressive disease despite optimal lipid-lowering therapy (“at goal” LDL-c)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Premature ASCVD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Family history of premature ASCVD</a:t>
            </a:r>
          </a:p>
          <a:p>
            <a:pPr>
              <a:spcBef>
                <a:spcPts val="1800"/>
              </a:spcBef>
              <a:buFontTx/>
              <a:buChar char="-"/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36105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4439" y="470780"/>
            <a:ext cx="6178514" cy="1325563"/>
          </a:xfrm>
        </p:spPr>
        <p:txBody>
          <a:bodyPr/>
          <a:lstStyle/>
          <a:p>
            <a:pPr algn="ctr"/>
            <a:r>
              <a:rPr lang="en-US" dirty="0"/>
              <a:t>LIPOPROTEIN(a)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3365" y="1932120"/>
            <a:ext cx="9125895" cy="3713151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TREATMENTS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- Statin increases </a:t>
            </a:r>
            <a:r>
              <a:rPr lang="en-US" sz="2600" dirty="0" err="1"/>
              <a:t>L</a:t>
            </a:r>
            <a:r>
              <a:rPr lang="en-US" sz="2600" dirty="0" err="1" smtClean="0"/>
              <a:t>p</a:t>
            </a:r>
            <a:r>
              <a:rPr lang="en-US" sz="2600" dirty="0" smtClean="0"/>
              <a:t>(a) values of </a:t>
            </a:r>
            <a:r>
              <a:rPr lang="en-US" sz="2600" dirty="0"/>
              <a:t>1</a:t>
            </a:r>
            <a:r>
              <a:rPr lang="en-US" sz="2600" dirty="0" smtClean="0"/>
              <a:t>-7%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- Ezetimibe no changes on </a:t>
            </a:r>
            <a:r>
              <a:rPr lang="en-US" sz="2600" dirty="0" err="1" smtClean="0"/>
              <a:t>Lp</a:t>
            </a:r>
            <a:r>
              <a:rPr lang="en-US" sz="2600" dirty="0" smtClean="0"/>
              <a:t>(a) levels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en-US" sz="2600" dirty="0" smtClean="0"/>
              <a:t>PCSK9 inhibitors reduces LDL 50-55% and 25-25% </a:t>
            </a:r>
            <a:r>
              <a:rPr lang="en-US" sz="2600" dirty="0" err="1" smtClean="0"/>
              <a:t>Lp</a:t>
            </a:r>
            <a:r>
              <a:rPr lang="en-US" sz="2600" dirty="0" smtClean="0"/>
              <a:t>(a)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en-US" sz="2600" dirty="0" smtClean="0"/>
              <a:t>Lipoprotein apheresis:  higher efficacy </a:t>
            </a:r>
            <a:r>
              <a:rPr lang="en-US" sz="2600" dirty="0" smtClean="0">
                <a:sym typeface="Wingdings" panose="05000000000000000000" pitchFamily="2" charset="2"/>
              </a:rPr>
              <a:t> </a:t>
            </a:r>
            <a:r>
              <a:rPr lang="en-US" sz="2600" dirty="0" smtClean="0"/>
              <a:t>reduces 74% </a:t>
            </a:r>
            <a:r>
              <a:rPr lang="en-US" sz="2600" dirty="0" err="1" smtClean="0"/>
              <a:t>Lp</a:t>
            </a:r>
            <a:r>
              <a:rPr lang="en-US" sz="2600" dirty="0" smtClean="0"/>
              <a:t>(a)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One indication of lipoprotein apheresis is LDL-c&gt;= 100 mg/dl and </a:t>
            </a:r>
            <a:r>
              <a:rPr lang="en-US" sz="2200" dirty="0" err="1" smtClean="0"/>
              <a:t>Lp</a:t>
            </a:r>
            <a:r>
              <a:rPr lang="en-US" sz="2200" dirty="0" smtClean="0"/>
              <a:t>(a)&gt;= 60 mg/dl and either documented CAD or PAD</a:t>
            </a:r>
          </a:p>
        </p:txBody>
      </p:sp>
    </p:spTree>
    <p:extLst>
      <p:ext uri="{BB962C8B-B14F-4D97-AF65-F5344CB8AC3E}">
        <p14:creationId xmlns:p14="http://schemas.microsoft.com/office/powerpoint/2010/main" val="7472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331</Words>
  <Application>Microsoft Office PowerPoint</Application>
  <PresentationFormat>Widescreen</PresentationFormat>
  <Paragraphs>48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LIPOPROTEIN(a)</vt:lpstr>
      <vt:lpstr>LIPOPROTEIN(a)</vt:lpstr>
      <vt:lpstr>LIPOPROTEIN(a)</vt:lpstr>
      <vt:lpstr>LIPOPROTEIN(a)</vt:lpstr>
      <vt:lpstr>LIPOPROTEIN(a)</vt:lpstr>
      <vt:lpstr>LIPOPROTEIN(a)</vt:lpstr>
    </vt:vector>
  </TitlesOfParts>
  <Company>Penn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LIPOPROTEIN(a)   ________________________ Michela Rosso</dc:title>
  <dc:creator>Rosso, Michela</dc:creator>
  <cp:lastModifiedBy>Rosso, Michela</cp:lastModifiedBy>
  <cp:revision>14</cp:revision>
  <dcterms:created xsi:type="dcterms:W3CDTF">2022-12-14T18:42:53Z</dcterms:created>
  <dcterms:modified xsi:type="dcterms:W3CDTF">2022-12-15T17:54:39Z</dcterms:modified>
</cp:coreProperties>
</file>