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61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64" autoAdjust="0"/>
  </p:normalViewPr>
  <p:slideViewPr>
    <p:cSldViewPr snapToGrid="0">
      <p:cViewPr varScale="1">
        <p:scale>
          <a:sx n="106" d="100"/>
          <a:sy n="106" d="100"/>
        </p:scale>
        <p:origin x="672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ACA15A-0C86-4FF2-AFE3-39C462B30E11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7EEF43-92F3-4FEB-9615-257E2FD99B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587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4A5686-0E2C-43AE-AF6C-71077CB7518E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0B055E-E92F-4CD0-B156-70C37829B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979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858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Cortical arterioles acquire one layer of pia mater, while perforating arterioles of deep subcortical structures and white matter possess 2 such layers. Such anatomical differences could account for the predominant location of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ePVS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areas other than cortex.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649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880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ePVS</a:t>
            </a:r>
            <a:r>
              <a:rPr lang="en-US" dirty="0" smtClean="0"/>
              <a:t> are considered marker of SVD, as are WMHs (white matter </a:t>
            </a:r>
            <a:r>
              <a:rPr lang="en-US" dirty="0" err="1" smtClean="0"/>
              <a:t>hyperintensities</a:t>
            </a:r>
            <a:r>
              <a:rPr lang="en-US" dirty="0" smtClean="0"/>
              <a:t>), </a:t>
            </a:r>
            <a:r>
              <a:rPr lang="en-US" dirty="0" err="1" smtClean="0"/>
              <a:t>lacunes</a:t>
            </a:r>
            <a:r>
              <a:rPr lang="en-US" dirty="0" smtClean="0"/>
              <a:t>, and cerebral </a:t>
            </a:r>
            <a:r>
              <a:rPr lang="en-US" dirty="0" err="1" smtClean="0"/>
              <a:t>microbleeds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43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Are </a:t>
            </a:r>
            <a:r>
              <a:rPr lang="en-US" dirty="0" err="1" smtClean="0"/>
              <a:t>ePVS</a:t>
            </a:r>
            <a:r>
              <a:rPr lang="en-US" dirty="0" smtClean="0"/>
              <a:t> the cause of brain damage or are they the</a:t>
            </a:r>
            <a:r>
              <a:rPr lang="en-US" baseline="0" dirty="0" smtClean="0"/>
              <a:t> result of brain and damage?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984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83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049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75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274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84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27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438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195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612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75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365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F1EC4-8794-47B9-97F8-03C910C25E09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000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9011" y="3781651"/>
            <a:ext cx="6500388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IMPLICATIONS OF ENLARGED PERIVASCULAR SPACES</a:t>
            </a:r>
            <a:br>
              <a:rPr lang="en-US" dirty="0" smtClean="0"/>
            </a:br>
            <a:r>
              <a:rPr lang="en-US" sz="3000" dirty="0" smtClean="0"/>
              <a:t/>
            </a:r>
            <a:br>
              <a:rPr lang="en-US" sz="30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_____________</a:t>
            </a:r>
            <a:br>
              <a:rPr lang="en-US" dirty="0" smtClean="0"/>
            </a:br>
            <a:r>
              <a:rPr lang="en-US" sz="4400" dirty="0" smtClean="0"/>
              <a:t>Michela Rosso</a:t>
            </a:r>
            <a:endParaRPr lang="en-US" sz="4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112" y="1262092"/>
            <a:ext cx="3623493" cy="424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91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28499"/>
            <a:ext cx="10515600" cy="1325563"/>
          </a:xfrm>
        </p:spPr>
        <p:txBody>
          <a:bodyPr/>
          <a:lstStyle/>
          <a:p>
            <a:r>
              <a:rPr lang="en-US" dirty="0" smtClean="0"/>
              <a:t>What are Perivascular spaces (PVS)?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05459"/>
            <a:ext cx="9645713" cy="4351338"/>
          </a:xfrm>
        </p:spPr>
        <p:txBody>
          <a:bodyPr/>
          <a:lstStyle/>
          <a:p>
            <a:r>
              <a:rPr lang="en-US" dirty="0"/>
              <a:t>Perivascular spaces (PVS) are fluid-filled compartments that that are part of the cerebral blood </a:t>
            </a:r>
            <a:r>
              <a:rPr lang="en-US" dirty="0" smtClean="0"/>
              <a:t>vessel wall and </a:t>
            </a:r>
            <a:r>
              <a:rPr lang="en-US" dirty="0"/>
              <a:t>represent the conduit for fluid transport in and out of the brain. </a:t>
            </a:r>
          </a:p>
          <a:p>
            <a:r>
              <a:rPr lang="en-US" dirty="0"/>
              <a:t>R</a:t>
            </a:r>
            <a:r>
              <a:rPr lang="en-US" dirty="0" smtClean="0"/>
              <a:t>ole in </a:t>
            </a:r>
            <a:r>
              <a:rPr lang="en-US" dirty="0"/>
              <a:t>transporting molecular debris from the brain into CSF </a:t>
            </a:r>
            <a:r>
              <a:rPr lang="en-US" dirty="0" smtClean="0">
                <a:sym typeface="Wingdings" panose="05000000000000000000" pitchFamily="2" charset="2"/>
              </a:rPr>
              <a:t> i</a:t>
            </a:r>
            <a:r>
              <a:rPr lang="en-US" dirty="0" smtClean="0"/>
              <a:t>n </a:t>
            </a:r>
            <a:r>
              <a:rPr lang="en-US" dirty="0"/>
              <a:t>the absence of “traditional” lymphatic vessels, PVS serve as the highways for clearance of metabolic waste products from the brain. 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86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82" y="273726"/>
            <a:ext cx="6422681" cy="1325563"/>
          </a:xfrm>
        </p:spPr>
        <p:txBody>
          <a:bodyPr/>
          <a:lstStyle/>
          <a:p>
            <a:r>
              <a:rPr lang="en-US" dirty="0" smtClean="0"/>
              <a:t>When are PVS pathologic?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382" y="1849610"/>
            <a:ext cx="509182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PVS are considered </a:t>
            </a:r>
            <a:r>
              <a:rPr lang="en-US" dirty="0" smtClean="0"/>
              <a:t>pathologic, when </a:t>
            </a:r>
            <a:r>
              <a:rPr lang="en-US" dirty="0"/>
              <a:t>sufficiently enlarged to be visible on </a:t>
            </a:r>
            <a:r>
              <a:rPr lang="en-US" dirty="0" smtClean="0"/>
              <a:t>MRI</a:t>
            </a:r>
            <a:r>
              <a:rPr lang="en-US" dirty="0"/>
              <a:t>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</a:t>
            </a:r>
            <a:r>
              <a:rPr lang="en-US" dirty="0"/>
              <a:t>isointense with CSF and appear round when imaged perpendicular to penetrating vessels and linear when parallel to a vessel. </a:t>
            </a:r>
            <a:endParaRPr lang="en-US" dirty="0" smtClean="0"/>
          </a:p>
          <a:p>
            <a:r>
              <a:rPr lang="en-US" dirty="0" err="1" smtClean="0"/>
              <a:t>ePVS</a:t>
            </a:r>
            <a:r>
              <a:rPr lang="en-US" dirty="0" smtClean="0"/>
              <a:t> </a:t>
            </a:r>
            <a:r>
              <a:rPr lang="en-US" dirty="0"/>
              <a:t>are most common in the centrum </a:t>
            </a:r>
            <a:r>
              <a:rPr lang="en-US" dirty="0" err="1"/>
              <a:t>semiovale</a:t>
            </a:r>
            <a:r>
              <a:rPr lang="en-US" dirty="0"/>
              <a:t> and basal ganglia and, to a lesser extent, in the midbrain and </a:t>
            </a:r>
            <a:r>
              <a:rPr lang="en-US" dirty="0" smtClean="0"/>
              <a:t>hippocampus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913" y="1936765"/>
            <a:ext cx="5338325" cy="426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31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093" y="436688"/>
            <a:ext cx="10515600" cy="1325563"/>
          </a:xfrm>
        </p:spPr>
        <p:txBody>
          <a:bodyPr/>
          <a:lstStyle/>
          <a:p>
            <a:r>
              <a:rPr lang="en-US" dirty="0" smtClean="0"/>
              <a:t>What are </a:t>
            </a:r>
            <a:r>
              <a:rPr lang="en-US" dirty="0" err="1" smtClean="0"/>
              <a:t>ePVS</a:t>
            </a:r>
            <a:r>
              <a:rPr lang="en-US" dirty="0" smtClean="0"/>
              <a:t> RF?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093" y="2414100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RISK FACTORS: </a:t>
            </a:r>
          </a:p>
          <a:p>
            <a:pPr lvl="1"/>
            <a:r>
              <a:rPr lang="en-US" dirty="0"/>
              <a:t>advancing </a:t>
            </a:r>
            <a:r>
              <a:rPr lang="en-US" dirty="0" smtClean="0"/>
              <a:t>age (age </a:t>
            </a:r>
            <a:r>
              <a:rPr lang="en-US" dirty="0"/>
              <a:t>correlates with </a:t>
            </a:r>
            <a:r>
              <a:rPr lang="en-US" dirty="0" err="1"/>
              <a:t>ePVS</a:t>
            </a:r>
            <a:r>
              <a:rPr lang="en-US" dirty="0"/>
              <a:t> burden </a:t>
            </a:r>
            <a:r>
              <a:rPr lang="en-US" dirty="0" smtClean="0"/>
              <a:t>in BG&gt; </a:t>
            </a:r>
            <a:r>
              <a:rPr lang="en-US" dirty="0"/>
              <a:t>centrum </a:t>
            </a:r>
            <a:r>
              <a:rPr lang="en-US" dirty="0" err="1" smtClean="0"/>
              <a:t>semiovale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 smtClean="0"/>
              <a:t>HTN</a:t>
            </a:r>
          </a:p>
          <a:p>
            <a:pPr lvl="1"/>
            <a:endParaRPr lang="en-US" dirty="0"/>
          </a:p>
          <a:p>
            <a:r>
              <a:rPr lang="en-US" dirty="0" smtClean="0"/>
              <a:t>2 </a:t>
            </a:r>
            <a:r>
              <a:rPr lang="en-US" dirty="0"/>
              <a:t>major mechanisms likely contribute to </a:t>
            </a:r>
            <a:r>
              <a:rPr lang="en-US" dirty="0" err="1"/>
              <a:t>ePVS</a:t>
            </a:r>
            <a:r>
              <a:rPr lang="en-US" dirty="0"/>
              <a:t>: </a:t>
            </a:r>
            <a:endParaRPr lang="en-US" dirty="0" smtClean="0"/>
          </a:p>
          <a:p>
            <a:pPr lvl="1"/>
            <a:r>
              <a:rPr lang="en-US" dirty="0" smtClean="0"/>
              <a:t>arterial stiffening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SVD</a:t>
            </a:r>
          </a:p>
          <a:p>
            <a:pPr lvl="1"/>
            <a:r>
              <a:rPr lang="en-US" dirty="0" smtClean="0"/>
              <a:t>protein </a:t>
            </a:r>
            <a:r>
              <a:rPr lang="en-US" dirty="0"/>
              <a:t>aggregation such as </a:t>
            </a:r>
            <a:r>
              <a:rPr lang="en-US" dirty="0" smtClean="0"/>
              <a:t>beta-amyloid </a:t>
            </a:r>
            <a:r>
              <a:rPr lang="en-US" dirty="0" smtClean="0">
                <a:sym typeface="Wingdings" panose="05000000000000000000" pitchFamily="2" charset="2"/>
              </a:rPr>
              <a:t> CAA, AD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 smtClean="0">
              <a:sym typeface="Wingdings" panose="05000000000000000000" pitchFamily="2" charset="2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34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5002"/>
            <a:ext cx="6802925" cy="1325563"/>
          </a:xfrm>
        </p:spPr>
        <p:txBody>
          <a:bodyPr/>
          <a:lstStyle/>
          <a:p>
            <a:r>
              <a:rPr lang="en-US" dirty="0" smtClean="0"/>
              <a:t>What are </a:t>
            </a:r>
            <a:r>
              <a:rPr lang="en-US" dirty="0" err="1" smtClean="0"/>
              <a:t>ePVS</a:t>
            </a:r>
            <a:r>
              <a:rPr lang="en-US" dirty="0" smtClean="0"/>
              <a:t> implications?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0565"/>
            <a:ext cx="10515600" cy="4747191"/>
          </a:xfrm>
        </p:spPr>
        <p:txBody>
          <a:bodyPr>
            <a:normAutofit fontScale="92500"/>
          </a:bodyPr>
          <a:lstStyle/>
          <a:p>
            <a:r>
              <a:rPr lang="en-US" dirty="0" err="1" smtClean="0"/>
              <a:t>ePVS</a:t>
            </a:r>
            <a:r>
              <a:rPr lang="en-US" dirty="0" smtClean="0"/>
              <a:t> </a:t>
            </a:r>
            <a:r>
              <a:rPr lang="en-US" dirty="0"/>
              <a:t>are considered marker of </a:t>
            </a:r>
            <a:r>
              <a:rPr lang="en-US" dirty="0" smtClean="0"/>
              <a:t>SVD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sz="2400" dirty="0" err="1"/>
              <a:t>ePVS</a:t>
            </a:r>
            <a:r>
              <a:rPr lang="en-US" sz="2400" dirty="0"/>
              <a:t> in the basal ganglia appear to be associated with WMHs and </a:t>
            </a:r>
            <a:r>
              <a:rPr lang="en-US" sz="2400" dirty="0" err="1"/>
              <a:t>lacunes</a:t>
            </a:r>
            <a:r>
              <a:rPr lang="en-US" sz="2400" dirty="0"/>
              <a:t> in patients with </a:t>
            </a:r>
            <a:r>
              <a:rPr lang="en-US" sz="2400" dirty="0" smtClean="0"/>
              <a:t>stroke </a:t>
            </a:r>
            <a:r>
              <a:rPr lang="en-US" sz="2400" dirty="0"/>
              <a:t>and community-based older adults</a:t>
            </a:r>
            <a:endParaRPr lang="en-US" sz="2400" dirty="0" smtClean="0"/>
          </a:p>
          <a:p>
            <a:r>
              <a:rPr lang="en-US" dirty="0" err="1" smtClean="0"/>
              <a:t>ePVS</a:t>
            </a:r>
            <a:r>
              <a:rPr lang="en-US" dirty="0" smtClean="0"/>
              <a:t> are </a:t>
            </a:r>
            <a:r>
              <a:rPr lang="en-US" dirty="0"/>
              <a:t>closely related </a:t>
            </a:r>
            <a:r>
              <a:rPr lang="en-US" dirty="0" smtClean="0"/>
              <a:t>to CAA (where failed </a:t>
            </a:r>
            <a:r>
              <a:rPr lang="en-US" dirty="0"/>
              <a:t>clearance pathways likely contribute to the vascular accumulation of </a:t>
            </a:r>
            <a:r>
              <a:rPr lang="en-US" dirty="0" smtClean="0"/>
              <a:t>β-amyloid in the walls of cerebral arterioles)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</a:t>
            </a:r>
            <a:r>
              <a:rPr lang="en-US" sz="2400" dirty="0" smtClean="0"/>
              <a:t>strong </a:t>
            </a:r>
            <a:r>
              <a:rPr lang="en-US" sz="2400" dirty="0"/>
              <a:t>evidence that CAA severity is associated with the number and extent of </a:t>
            </a:r>
            <a:r>
              <a:rPr lang="en-US" sz="2400" dirty="0" err="1" smtClean="0"/>
              <a:t>ePVS</a:t>
            </a:r>
            <a:endParaRPr lang="en-US" sz="2400" dirty="0"/>
          </a:p>
          <a:p>
            <a:r>
              <a:rPr lang="en-US" dirty="0" err="1" smtClean="0"/>
              <a:t>ePVS</a:t>
            </a:r>
            <a:r>
              <a:rPr lang="en-US" dirty="0" smtClean="0"/>
              <a:t> </a:t>
            </a:r>
            <a:r>
              <a:rPr lang="en-US" dirty="0"/>
              <a:t>burden  </a:t>
            </a:r>
            <a:r>
              <a:rPr lang="en-US" dirty="0" smtClean="0"/>
              <a:t>(&gt;20 </a:t>
            </a:r>
            <a:r>
              <a:rPr lang="en-US" dirty="0" err="1"/>
              <a:t>ePVS</a:t>
            </a:r>
            <a:r>
              <a:rPr lang="en-US" dirty="0"/>
              <a:t> visible on a given axial MRI slice in the </a:t>
            </a:r>
            <a:r>
              <a:rPr lang="en-US" dirty="0" smtClean="0"/>
              <a:t>WM&gt;BG) is </a:t>
            </a:r>
            <a:r>
              <a:rPr lang="en-US" dirty="0"/>
              <a:t>associated with </a:t>
            </a:r>
            <a:r>
              <a:rPr lang="en-US" dirty="0" smtClean="0"/>
              <a:t>increased risk of developing dementia; </a:t>
            </a:r>
            <a:r>
              <a:rPr lang="en-US" dirty="0" err="1"/>
              <a:t>ePVS</a:t>
            </a:r>
            <a:r>
              <a:rPr lang="en-US" dirty="0"/>
              <a:t> in the centrum </a:t>
            </a:r>
            <a:r>
              <a:rPr lang="en-US" dirty="0" err="1"/>
              <a:t>semiovale</a:t>
            </a:r>
            <a:r>
              <a:rPr lang="en-US" dirty="0"/>
              <a:t> could be highly associated with AD </a:t>
            </a:r>
            <a:r>
              <a:rPr lang="en-US" dirty="0" smtClean="0"/>
              <a:t>pathology</a:t>
            </a:r>
          </a:p>
          <a:p>
            <a:r>
              <a:rPr lang="en-US" dirty="0" err="1"/>
              <a:t>ePVS</a:t>
            </a:r>
            <a:r>
              <a:rPr lang="en-US" dirty="0"/>
              <a:t> in the basal ganglia seem to be associated with the cognitive domains of executive function and information processing speed in elderly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36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8788"/>
            <a:ext cx="10515600" cy="1325563"/>
          </a:xfrm>
        </p:spPr>
        <p:txBody>
          <a:bodyPr/>
          <a:lstStyle/>
          <a:p>
            <a:r>
              <a:rPr lang="en-US" dirty="0" smtClean="0"/>
              <a:t>Unsolved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666" y="1464351"/>
            <a:ext cx="10515600" cy="4710977"/>
          </a:xfrm>
        </p:spPr>
        <p:txBody>
          <a:bodyPr>
            <a:normAutofit/>
          </a:bodyPr>
          <a:lstStyle/>
          <a:p>
            <a:r>
              <a:rPr lang="en-US" dirty="0" smtClean="0"/>
              <a:t>Do MRI-visible </a:t>
            </a:r>
            <a:r>
              <a:rPr lang="en-US" dirty="0"/>
              <a:t>PVS themselves lead to disruption of brain tissue and thus </a:t>
            </a:r>
            <a:r>
              <a:rPr lang="en-US" dirty="0" smtClean="0"/>
              <a:t>increase the </a:t>
            </a:r>
            <a:r>
              <a:rPr lang="en-US" dirty="0"/>
              <a:t>risk of cognitive impairment, or </a:t>
            </a:r>
            <a:r>
              <a:rPr lang="en-US" dirty="0" smtClean="0"/>
              <a:t>are </a:t>
            </a:r>
            <a:r>
              <a:rPr lang="en-US" dirty="0"/>
              <a:t>they </a:t>
            </a:r>
            <a:r>
              <a:rPr lang="en-US" dirty="0" smtClean="0"/>
              <a:t>merely </a:t>
            </a:r>
            <a:r>
              <a:rPr lang="en-US" dirty="0"/>
              <a:t>a marker of an underlying condition such as </a:t>
            </a:r>
            <a:r>
              <a:rPr lang="en-US" dirty="0" smtClean="0"/>
              <a:t>HTN </a:t>
            </a:r>
            <a:r>
              <a:rPr lang="en-US" dirty="0"/>
              <a:t>or CAA, which is driving the </a:t>
            </a:r>
            <a:r>
              <a:rPr lang="en-US" dirty="0" smtClean="0"/>
              <a:t>association</a:t>
            </a:r>
            <a:r>
              <a:rPr lang="en-US" dirty="0"/>
              <a:t>?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Is fluid </a:t>
            </a:r>
            <a:r>
              <a:rPr lang="en-US" dirty="0"/>
              <a:t>flow </a:t>
            </a:r>
            <a:r>
              <a:rPr lang="en-US" dirty="0" smtClean="0"/>
              <a:t>reduced </a:t>
            </a:r>
            <a:r>
              <a:rPr lang="en-US" dirty="0"/>
              <a:t>in MRI-visible PVS, or </a:t>
            </a:r>
            <a:r>
              <a:rPr lang="en-US" dirty="0" smtClean="0"/>
              <a:t>could the </a:t>
            </a:r>
            <a:r>
              <a:rPr lang="en-US" dirty="0"/>
              <a:t>enlargement </a:t>
            </a:r>
            <a:r>
              <a:rPr lang="en-US" dirty="0" smtClean="0"/>
              <a:t>indicate </a:t>
            </a:r>
            <a:r>
              <a:rPr lang="en-US" dirty="0"/>
              <a:t>some sort of compensatory </a:t>
            </a:r>
            <a:r>
              <a:rPr lang="en-US" dirty="0" smtClean="0"/>
              <a:t>mechanism?</a:t>
            </a:r>
          </a:p>
          <a:p>
            <a:endParaRPr lang="en-US" dirty="0"/>
          </a:p>
          <a:p>
            <a:r>
              <a:rPr lang="en-US" dirty="0" smtClean="0"/>
              <a:t>How do we measure or quantify </a:t>
            </a:r>
            <a:r>
              <a:rPr lang="en-US" dirty="0" err="1" smtClean="0"/>
              <a:t>ePVS</a:t>
            </a:r>
            <a:r>
              <a:rPr lang="en-US" dirty="0" smtClean="0"/>
              <a:t> (</a:t>
            </a:r>
            <a:r>
              <a:rPr lang="en-US" dirty="0"/>
              <a:t>single slice </a:t>
            </a:r>
            <a:r>
              <a:rPr lang="en-US" dirty="0" smtClean="0"/>
              <a:t>vs whole-brain approach, manual vs </a:t>
            </a:r>
            <a:r>
              <a:rPr lang="en-US" dirty="0" err="1" smtClean="0"/>
              <a:t>semiautomated</a:t>
            </a:r>
            <a:r>
              <a:rPr lang="en-US" dirty="0" smtClean="0"/>
              <a:t> vs automated quantifications)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92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1549</TotalTime>
  <Words>485</Words>
  <Application>Microsoft Office PowerPoint</Application>
  <PresentationFormat>Widescreen</PresentationFormat>
  <Paragraphs>43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IMPLICATIONS OF ENLARGED PERIVASCULAR SPACES   _____________ Michela Rosso</vt:lpstr>
      <vt:lpstr>What are Perivascular spaces (PVS)?</vt:lpstr>
      <vt:lpstr>When are PVS pathologic?</vt:lpstr>
      <vt:lpstr>What are ePVS RF?</vt:lpstr>
      <vt:lpstr>What are ePVS implications?</vt:lpstr>
      <vt:lpstr>Unsolved questions</vt:lpstr>
    </vt:vector>
  </TitlesOfParts>
  <Company>Penn Medicine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Rosso, Michela</dc:creator>
  <cp:lastModifiedBy>Rosso, Michela</cp:lastModifiedBy>
  <cp:revision>18</cp:revision>
  <dcterms:created xsi:type="dcterms:W3CDTF">2022-08-15T14:35:38Z</dcterms:created>
  <dcterms:modified xsi:type="dcterms:W3CDTF">2022-08-17T18:12:50Z</dcterms:modified>
</cp:coreProperties>
</file>