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9" r:id="rId4"/>
    <p:sldId id="262" r:id="rId5"/>
    <p:sldId id="264" r:id="rId6"/>
    <p:sldId id="261" r:id="rId7"/>
    <p:sldId id="263" r:id="rId8"/>
    <p:sldId id="265" r:id="rId9"/>
    <p:sldId id="266" r:id="rId10"/>
    <p:sldId id="258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07"/>
  </p:normalViewPr>
  <p:slideViewPr>
    <p:cSldViewPr snapToGrid="0">
      <p:cViewPr>
        <p:scale>
          <a:sx n="78" d="100"/>
          <a:sy n="78" d="100"/>
        </p:scale>
        <p:origin x="560" y="6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C526E5-3135-4A48-BB0C-EDE5F5A9B199}" type="datetimeFigureOut">
              <a:rPr lang="en-US" smtClean="0"/>
              <a:t>8/11/22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8FFFCC-3624-1B49-AAD0-7BBB6D42B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7556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soft tissue of the intervertebral disc bulges out into the adjacent vertebrae through an endplate defect. 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8FFFCC-3624-1B49-AAD0-7BBB6D42BBA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125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2DF5A-B91D-40EC-5AEF-DE88FCB1D2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3FF83F-E262-F1AF-9753-22CE4A5CB3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75F5FC-FC2A-9738-5EB2-1610F151D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AD92-6C08-3447-B170-C2841F677503}" type="datetimeFigureOut">
              <a:rPr lang="en-US" smtClean="0"/>
              <a:t>8/11/22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70A827-1666-5DA1-46E9-403F44EFC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D1F03D-1C4A-80D1-F5D9-A79C4F28C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C43BE-4AE8-E44C-B4A8-97DA112D2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789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00A9B-F444-1A15-472F-E0E51F0A7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42216B-3EDB-F28D-01AD-EA2EE534C1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8CF6CF-4A35-7806-DA89-36E5EAF51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AD92-6C08-3447-B170-C2841F677503}" type="datetimeFigureOut">
              <a:rPr lang="en-US" smtClean="0"/>
              <a:t>8/11/22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188FA5-6425-A556-1DD1-7CFE4A66D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5F4533-7A2A-3617-BBF7-958E36C51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C43BE-4AE8-E44C-B4A8-97DA112D2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229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98358-4AE2-0CE3-40CD-729FD657C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1CCDD8-1282-2A36-8230-DCF600DAA0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632A4-6909-F8C4-9BB1-1C1A718C5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AD92-6C08-3447-B170-C2841F677503}" type="datetimeFigureOut">
              <a:rPr lang="en-US" smtClean="0"/>
              <a:t>8/11/22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AD9557-2719-81F6-4F28-B1A4E64EE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56DE7-D50E-E419-9392-B5490D054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C43BE-4AE8-E44C-B4A8-97DA112D2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863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73AD2-B517-B361-2D69-013AB7935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2CC05-B42C-E383-729B-9749FCD284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5776A4-3ED3-BD31-4790-EA6784C3D6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6190E7-BB8B-BC28-FA2A-CDF6CBF81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AD92-6C08-3447-B170-C2841F677503}" type="datetimeFigureOut">
              <a:rPr lang="en-US" smtClean="0"/>
              <a:t>8/11/22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F7275D-79B2-5A3F-35B0-ED0CE97FC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97A564-7059-C0A4-D0B3-5477F2CC6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C43BE-4AE8-E44C-B4A8-97DA112D2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337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2E608-AD98-AAC7-FC11-E59B86685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1C3EA7-6746-1A7B-05F0-1569D71E4A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A702ED-872D-783F-5F05-CCF2C35913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475AF6-4A13-19E2-17BC-F12482AD92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DBD033-9A91-8456-4A92-9F5EF0E03F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653C314-2B23-EC12-BEA9-7D0B1A248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AD92-6C08-3447-B170-C2841F677503}" type="datetimeFigureOut">
              <a:rPr lang="en-US" smtClean="0"/>
              <a:t>8/11/22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577273-EA3E-EB82-C62B-45A724793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72CD379-70B9-D34B-D607-7A23784EC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C43BE-4AE8-E44C-B4A8-97DA112D2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677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F3542-30E2-9F76-915A-640B7AB57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60D188-5309-09F0-2EED-3C0E69B78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AD92-6C08-3447-B170-C2841F677503}" type="datetimeFigureOut">
              <a:rPr lang="en-US" smtClean="0"/>
              <a:t>8/11/22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10C10C-4793-A783-616D-6589B00B9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2034C9-103A-AC98-21FA-FAD3E6048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C43BE-4AE8-E44C-B4A8-97DA112D2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708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92D094-F57E-69E1-C86E-0C23996B9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AD92-6C08-3447-B170-C2841F677503}" type="datetimeFigureOut">
              <a:rPr lang="en-US" smtClean="0"/>
              <a:t>8/11/22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A5346A-AC58-B054-07B0-66789FC4A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0EBD25-F3A3-613A-22D6-6A999F498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C43BE-4AE8-E44C-B4A8-97DA112D2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576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66824-4EAE-2966-C08B-CFBA7DF62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C393DE-FAD1-6448-A777-E8265D3429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A1CC46-F6CE-6BCF-8366-EF182B675A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B79960-0D9C-4490-1EB3-C993B40CD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AD92-6C08-3447-B170-C2841F677503}" type="datetimeFigureOut">
              <a:rPr lang="en-US" smtClean="0"/>
              <a:t>8/11/22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E0FC6D-926B-94B2-C28C-DA6371E67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11230B-D4BD-AE30-43FD-F210988FD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C43BE-4AE8-E44C-B4A8-97DA112D2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954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D9D98-0E73-D6BC-1CCB-3300A8207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D16185-AAA2-FF59-50A9-291829AF09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CBEFBB-33B1-3E7C-286A-D4163B2D38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09CB53-7554-ADA3-7535-F60966586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AD92-6C08-3447-B170-C2841F677503}" type="datetimeFigureOut">
              <a:rPr lang="en-US" smtClean="0"/>
              <a:t>8/11/22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70CBF3-FB27-CA9D-2274-F3BCB8A32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75C306-D67F-E821-C7A1-B7C7392CE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C43BE-4AE8-E44C-B4A8-97DA112D2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431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4BEDD-C158-7D64-53E7-8A32862F6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FECF44-A6E5-5502-875D-3B1E17D0BE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ED0F64-6F38-4467-CFDE-C5DE48689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AD92-6C08-3447-B170-C2841F677503}" type="datetimeFigureOut">
              <a:rPr lang="en-US" smtClean="0"/>
              <a:t>8/11/22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94D9D3-571D-FAF8-AC62-3A79A7CA7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DB1BDB-771D-7E8C-F0BC-B9CAF6408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C43BE-4AE8-E44C-B4A8-97DA112D2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294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49E0A0-5532-9993-7666-3861650E8A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373975-B8DF-79CF-549A-D6263326CD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D80A1D-3BD6-0086-FFEE-46345A799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AD92-6C08-3447-B170-C2841F677503}" type="datetimeFigureOut">
              <a:rPr lang="en-US" smtClean="0"/>
              <a:t>8/11/22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6486FA-46DF-21AF-F627-A0F760F6D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E38E51-1A6C-F91F-4D6F-1EB138AF5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C43BE-4AE8-E44C-B4A8-97DA112D2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829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CD5B4C-741F-6FC0-A9A6-390F24F63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5C20FE-0962-D46F-94D1-9AF3FB8F1A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80FCB8-AF9A-876D-C9FC-1649ACAD6F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2FAD92-6C08-3447-B170-C2841F677503}" type="datetimeFigureOut">
              <a:rPr lang="en-US" smtClean="0"/>
              <a:t>8/11/22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06EC4F-F923-2F3C-B424-A5160C5ACA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4A0CF8-0EDE-9A18-3F3D-2D3AC156A9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BC43BE-4AE8-E44C-B4A8-97DA112D2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269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3390/polym11050872" TargetMode="External"/><Relationship Id="rId2" Type="http://schemas.openxmlformats.org/officeDocument/2006/relationships/hyperlink" Target="https://dvsc.com/medical_library/fibrocartilaginous-embolism-fce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3F1FB-E7D0-7BBD-C3B3-CF6E77AE36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65477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~4 minutes on the physiology of </a:t>
            </a:r>
            <a:r>
              <a:rPr lang="en-US" b="1" dirty="0" err="1"/>
              <a:t>fibrocartilagenous</a:t>
            </a:r>
            <a:r>
              <a:rPr lang="en-US" b="1" dirty="0"/>
              <a:t> strokes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771A2D-E1A0-7573-FFBD-C625DA8F99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20886"/>
            <a:ext cx="9144000" cy="1436914"/>
          </a:xfrm>
        </p:spPr>
        <p:txBody>
          <a:bodyPr/>
          <a:lstStyle/>
          <a:p>
            <a:r>
              <a:rPr lang="en-US" dirty="0"/>
              <a:t>Sahily Reyes-Esteves</a:t>
            </a:r>
          </a:p>
        </p:txBody>
      </p:sp>
    </p:spTree>
    <p:extLst>
      <p:ext uri="{BB962C8B-B14F-4D97-AF65-F5344CB8AC3E}">
        <p14:creationId xmlns:p14="http://schemas.microsoft.com/office/powerpoint/2010/main" val="2770863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D5767-1D57-4CBD-0A34-C9F141150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Quick 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68C78A-5613-32B4-8E37-80D0F7CB0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604657" cy="4351338"/>
          </a:xfrm>
        </p:spPr>
        <p:txBody>
          <a:bodyPr/>
          <a:lstStyle/>
          <a:p>
            <a:r>
              <a:rPr lang="en-US" dirty="0"/>
              <a:t>First described in 15-year-old boy after a fall </a:t>
            </a:r>
            <a:r>
              <a:rPr lang="en-US" baseline="30000" dirty="0"/>
              <a:t>1,2</a:t>
            </a:r>
          </a:p>
          <a:p>
            <a:r>
              <a:rPr lang="en-US" dirty="0"/>
              <a:t>Abundant case reports in veterinarian literature (specifically dogs)</a:t>
            </a:r>
          </a:p>
          <a:p>
            <a:r>
              <a:rPr lang="en-US" dirty="0"/>
              <a:t>Odd physiology…supported by pathology</a:t>
            </a:r>
            <a:r>
              <a:rPr lang="en-US" baseline="30000" dirty="0"/>
              <a:t>3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074" name="Picture 2" descr="Fibrocartilaginous Embolism (FCE) | Dallas Veterinary Surgical Center">
            <a:extLst>
              <a:ext uri="{FF2B5EF4-FFF2-40B4-BE49-F238E27FC236}">
                <a16:creationId xmlns:a16="http://schemas.microsoft.com/office/drawing/2014/main" id="{4D1F11BA-E60D-75AD-F8EE-204D8C1548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3658" y="1776185"/>
            <a:ext cx="6375141" cy="3305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9576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DDE5CFF3-870F-B7D1-3D6C-C6D22D94BA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9256" y="14514"/>
            <a:ext cx="63134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B012CE8-B9CE-27C6-B461-1DA4ECE9C932}"/>
              </a:ext>
            </a:extLst>
          </p:cNvPr>
          <p:cNvSpPr txBox="1"/>
          <p:nvPr/>
        </p:nvSpPr>
        <p:spPr>
          <a:xfrm>
            <a:off x="9252743" y="647415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0650139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29A5815-B608-71B8-DCD7-C6A2C5C03E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4299" y="0"/>
            <a:ext cx="8383401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D017DFE-7608-ADA3-625E-E42725F981AB}"/>
              </a:ext>
            </a:extLst>
          </p:cNvPr>
          <p:cNvSpPr txBox="1"/>
          <p:nvPr/>
        </p:nvSpPr>
        <p:spPr>
          <a:xfrm>
            <a:off x="10287700" y="639795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5152303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29A5815-B608-71B8-DCD7-C6A2C5C03E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4299" y="0"/>
            <a:ext cx="8383401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D017DFE-7608-ADA3-625E-E42725F981AB}"/>
              </a:ext>
            </a:extLst>
          </p:cNvPr>
          <p:cNvSpPr txBox="1"/>
          <p:nvPr/>
        </p:nvSpPr>
        <p:spPr>
          <a:xfrm>
            <a:off x="10287700" y="639795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5DA3A66-22BA-01F0-C0FB-00CE10D2017D}"/>
              </a:ext>
            </a:extLst>
          </p:cNvPr>
          <p:cNvSpPr/>
          <p:nvPr/>
        </p:nvSpPr>
        <p:spPr>
          <a:xfrm>
            <a:off x="6858000" y="1625600"/>
            <a:ext cx="1587500" cy="1600200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6FA641-F786-6FA9-7147-8A19151276A9}"/>
              </a:ext>
            </a:extLst>
          </p:cNvPr>
          <p:cNvSpPr txBox="1"/>
          <p:nvPr/>
        </p:nvSpPr>
        <p:spPr>
          <a:xfrm>
            <a:off x="8648021" y="2056368"/>
            <a:ext cx="25868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>
                <a:highlight>
                  <a:srgbClr val="FFFF00"/>
                </a:highlight>
              </a:rPr>
              <a:t>It’s not that simple</a:t>
            </a:r>
          </a:p>
        </p:txBody>
      </p:sp>
    </p:spTree>
    <p:extLst>
      <p:ext uri="{BB962C8B-B14F-4D97-AF65-F5344CB8AC3E}">
        <p14:creationId xmlns:p14="http://schemas.microsoft.com/office/powerpoint/2010/main" val="1508885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D5767-1D57-4CBD-0A34-C9F141150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Mechanism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68C78A-5613-32B4-8E37-80D0F7CB0F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Sites of vascular access:</a:t>
            </a:r>
          </a:p>
          <a:p>
            <a:r>
              <a:rPr lang="en-US" dirty="0"/>
              <a:t>Persistent neonatal vasculature</a:t>
            </a:r>
            <a:r>
              <a:rPr lang="en-US" baseline="30000" dirty="0"/>
              <a:t>1, 5</a:t>
            </a:r>
          </a:p>
          <a:p>
            <a:r>
              <a:rPr lang="en-US" dirty="0"/>
              <a:t>Re-vascularization with age</a:t>
            </a:r>
            <a:r>
              <a:rPr lang="en-US" baseline="30000" dirty="0"/>
              <a:t>6</a:t>
            </a:r>
          </a:p>
          <a:p>
            <a:r>
              <a:rPr lang="en-US" dirty="0" err="1"/>
              <a:t>Schmorl’s</a:t>
            </a:r>
            <a:r>
              <a:rPr lang="en-US" dirty="0"/>
              <a:t> nodes</a:t>
            </a:r>
            <a:r>
              <a:rPr lang="en-US" baseline="30000" dirty="0"/>
              <a:t>1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Pressure gradient: </a:t>
            </a:r>
          </a:p>
          <a:p>
            <a:pPr marL="0" indent="0">
              <a:buNone/>
            </a:pPr>
            <a:r>
              <a:rPr lang="en-US" dirty="0"/>
              <a:t>Intrathoracic/abdominal pressure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/>
              <a:t>Disk pressure </a:t>
            </a:r>
            <a:r>
              <a:rPr lang="en-US" dirty="0">
                <a:sym typeface="Wingdings" pitchFamily="2" charset="2"/>
              </a:rPr>
              <a:t></a:t>
            </a:r>
            <a:r>
              <a:rPr lang="en-US" dirty="0"/>
              <a:t> arterial pressure</a:t>
            </a:r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94093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D5767-1D57-4CBD-0A34-C9F141150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Evidence</a:t>
            </a:r>
          </a:p>
        </p:txBody>
      </p:sp>
      <p:pic>
        <p:nvPicPr>
          <p:cNvPr id="5" name="Content Placeholder 4" descr="A picture containing eaten, sliced, vegetable, porcelain&#10;&#10;Description automatically generated">
            <a:extLst>
              <a:ext uri="{FF2B5EF4-FFF2-40B4-BE49-F238E27FC236}">
                <a16:creationId xmlns:a16="http://schemas.microsoft.com/office/drawing/2014/main" id="{438D7941-8DCE-2CF4-4E4B-D545CC2C5A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9436" y="1524000"/>
            <a:ext cx="2425700" cy="38100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BA9EB4A-E9D1-AC9F-7477-3E374AB45FB5}"/>
              </a:ext>
            </a:extLst>
          </p:cNvPr>
          <p:cNvSpPr txBox="1"/>
          <p:nvPr/>
        </p:nvSpPr>
        <p:spPr>
          <a:xfrm>
            <a:off x="940195" y="5473700"/>
            <a:ext cx="31391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Cartilage and vimentin staining </a:t>
            </a:r>
          </a:p>
          <a:p>
            <a:r>
              <a:rPr lang="en-US" dirty="0"/>
              <a:t>in autopsy specimen </a:t>
            </a:r>
            <a:r>
              <a:rPr lang="en-US" baseline="30000" dirty="0"/>
              <a:t>7</a:t>
            </a:r>
          </a:p>
        </p:txBody>
      </p:sp>
      <p:pic>
        <p:nvPicPr>
          <p:cNvPr id="8" name="Picture 7" descr="A picture containing text, pizza&#10;&#10;Description automatically generated">
            <a:extLst>
              <a:ext uri="{FF2B5EF4-FFF2-40B4-BE49-F238E27FC236}">
                <a16:creationId xmlns:a16="http://schemas.microsoft.com/office/drawing/2014/main" id="{D6049599-9BEC-2795-E52E-50B93FDD8D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5110" y="1000974"/>
            <a:ext cx="6397454" cy="479589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68F6A35-F942-BDC9-D5EB-19E0C7FF53B3}"/>
              </a:ext>
            </a:extLst>
          </p:cNvPr>
          <p:cNvSpPr txBox="1"/>
          <p:nvPr/>
        </p:nvSpPr>
        <p:spPr>
          <a:xfrm>
            <a:off x="4685110" y="5786383"/>
            <a:ext cx="617339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Cartilage and chondrocytes in vessel lumen of autopsy specimen </a:t>
            </a:r>
            <a:r>
              <a:rPr lang="en-US" baseline="30000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40436364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F5596-BFE2-E830-093E-65045FF81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Radiographically</a:t>
            </a:r>
          </a:p>
        </p:txBody>
      </p:sp>
      <p:pic>
        <p:nvPicPr>
          <p:cNvPr id="7" name="Picture 6" descr="A picture containing text, different&#10;&#10;Description automatically generated">
            <a:extLst>
              <a:ext uri="{FF2B5EF4-FFF2-40B4-BE49-F238E27FC236}">
                <a16:creationId xmlns:a16="http://schemas.microsoft.com/office/drawing/2014/main" id="{032980D8-926A-CC2F-D09D-4F3219C8A7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4690" y="1267389"/>
            <a:ext cx="7282619" cy="522548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306A005-A581-34FD-3AD8-7D52A2288027}"/>
              </a:ext>
            </a:extLst>
          </p:cNvPr>
          <p:cNvSpPr txBox="1"/>
          <p:nvPr/>
        </p:nvSpPr>
        <p:spPr>
          <a:xfrm>
            <a:off x="9927771" y="625384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9834915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1AD23-2E21-60D8-2802-336AA5332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Remaining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514373-A1EA-EF18-A07F-19AB43458C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297886" cy="4351338"/>
          </a:xfrm>
        </p:spPr>
        <p:txBody>
          <a:bodyPr/>
          <a:lstStyle/>
          <a:p>
            <a:r>
              <a:rPr lang="en-US" dirty="0"/>
              <a:t>How far is too far (of a disc herniation)? </a:t>
            </a:r>
          </a:p>
          <a:p>
            <a:r>
              <a:rPr lang="en-US" dirty="0"/>
              <a:t>Still relatively uncommon despite how common DJD is.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78F4385-A41F-98FF-B7BC-072795595EDA}"/>
              </a:ext>
            </a:extLst>
          </p:cNvPr>
          <p:cNvSpPr txBox="1">
            <a:spLocks/>
          </p:cNvSpPr>
          <p:nvPr/>
        </p:nvSpPr>
        <p:spPr>
          <a:xfrm>
            <a:off x="5176157" y="5167312"/>
            <a:ext cx="213494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highlight>
                  <a:srgbClr val="FFFF00"/>
                </a:highlight>
              </a:rPr>
              <a:t>Thank You!</a:t>
            </a:r>
          </a:p>
        </p:txBody>
      </p:sp>
      <p:pic>
        <p:nvPicPr>
          <p:cNvPr id="5" name="Picture 2" descr="Puerto Perfecto: Puerto Rico's capital, San Juan l Travel l Gafencu">
            <a:extLst>
              <a:ext uri="{FF2B5EF4-FFF2-40B4-BE49-F238E27FC236}">
                <a16:creationId xmlns:a16="http://schemas.microsoft.com/office/drawing/2014/main" id="{AD4DCF80-4ED7-94BE-043D-4DDB6F6AD5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1104" y="3429000"/>
            <a:ext cx="4042696" cy="2685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45271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6A1E3-9F30-232D-1E15-773CFF923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4A4DDB-72A3-DF8B-C474-0041A00C58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514350" indent="-514350">
              <a:buAutoNum type="arabicParenBoth"/>
            </a:pPr>
            <a:r>
              <a:rPr lang="en-US" dirty="0" err="1"/>
              <a:t>AbdelRazek</a:t>
            </a:r>
            <a:r>
              <a:rPr lang="en-US" dirty="0"/>
              <a:t> MA, </a:t>
            </a:r>
            <a:r>
              <a:rPr lang="en-US" dirty="0" err="1"/>
              <a:t>Mowla</a:t>
            </a:r>
            <a:r>
              <a:rPr lang="en-US" dirty="0"/>
              <a:t> A, Farooq S, Silvestri N, Sawyer R, Wolfe G. Fibrocartilaginous embolism: a comprehensive review of an under-studied cause of spinal cord infarction and proposed diagnostic criteria. J Spinal Cord Med. 2016;39(2):146-54. </a:t>
            </a:r>
            <a:r>
              <a:rPr lang="en-US" dirty="0" err="1"/>
              <a:t>doi</a:t>
            </a:r>
            <a:r>
              <a:rPr lang="en-US" dirty="0"/>
              <a:t>: 10.1080/10790268.2015.1116726. </a:t>
            </a:r>
            <a:r>
              <a:rPr lang="en-US" dirty="0" err="1"/>
              <a:t>Epub</a:t>
            </a:r>
            <a:r>
              <a:rPr lang="en-US" dirty="0"/>
              <a:t> 2015 Dec 17. PMID: 26833287; PMCID: PMC5072491.</a:t>
            </a:r>
          </a:p>
          <a:p>
            <a:pPr marL="514350" indent="-514350">
              <a:buAutoNum type="arabicParenBoth"/>
            </a:pPr>
            <a:r>
              <a:rPr lang="en-US" dirty="0" err="1"/>
              <a:t>Naiman</a:t>
            </a:r>
            <a:r>
              <a:rPr lang="en-US" dirty="0"/>
              <a:t> JL, Donohue WL, Prichard JS. Fatal nucleus pulposus embolism of spinal cord after trauma. </a:t>
            </a:r>
            <a:r>
              <a:rPr lang="en-US" i="1" dirty="0"/>
              <a:t>Neurology</a:t>
            </a:r>
            <a:r>
              <a:rPr lang="en-US" dirty="0"/>
              <a:t>1961;11:83–7. </a:t>
            </a:r>
            <a:r>
              <a:rPr lang="en-US" dirty="0" err="1"/>
              <a:t>doi</a:t>
            </a:r>
            <a:r>
              <a:rPr lang="en-US" dirty="0"/>
              <a:t>: 10.1212/WNL.11.1.83 1. </a:t>
            </a:r>
            <a:r>
              <a:rPr lang="en-US" dirty="0" err="1"/>
              <a:t>Naiman</a:t>
            </a:r>
            <a:r>
              <a:rPr lang="en-US" dirty="0"/>
              <a:t> JL, Donohue WL, Prichard JS. Fatal nucleus pulposus embolism of spinal cord after trauma. </a:t>
            </a:r>
            <a:r>
              <a:rPr lang="en-US" i="1" dirty="0"/>
              <a:t>Neurology</a:t>
            </a:r>
            <a:r>
              <a:rPr lang="en-US" dirty="0"/>
              <a:t>1961;11:83–7. </a:t>
            </a:r>
            <a:r>
              <a:rPr lang="en-US" dirty="0" err="1"/>
              <a:t>doi</a:t>
            </a:r>
            <a:r>
              <a:rPr lang="en-US" dirty="0"/>
              <a:t>: 10.1212/WNL.11.1.83 </a:t>
            </a:r>
          </a:p>
          <a:p>
            <a:pPr marL="514350" indent="-514350">
              <a:buAutoNum type="arabicParenBoth"/>
            </a:pPr>
            <a:r>
              <a:rPr lang="en-US" dirty="0" err="1"/>
              <a:t>Fossum</a:t>
            </a:r>
            <a:r>
              <a:rPr lang="en-US" dirty="0"/>
              <a:t>, TW, Small Animal Surgery: 3</a:t>
            </a:r>
            <a:r>
              <a:rPr lang="en-US" baseline="30000" dirty="0"/>
              <a:t>rd</a:t>
            </a:r>
            <a:r>
              <a:rPr lang="en-US" dirty="0"/>
              <a:t> ed, 2007; obtained from </a:t>
            </a:r>
            <a:r>
              <a:rPr lang="en-US" dirty="0">
                <a:hlinkClick r:id="rId2"/>
              </a:rPr>
              <a:t>https://dvsc.com/medical_library/fibrocartilaginous-embolism-fce/</a:t>
            </a:r>
            <a:r>
              <a:rPr lang="en-US" dirty="0"/>
              <a:t> </a:t>
            </a:r>
          </a:p>
          <a:p>
            <a:pPr marL="514350" indent="-514350">
              <a:buFont typeface="Arial" panose="020B0604020202020204" pitchFamily="34" charset="0"/>
              <a:buAutoNum type="arabicParenBoth"/>
            </a:pPr>
            <a:r>
              <a:rPr lang="en-US" dirty="0"/>
              <a:t>Choi Y, Park MH, Lee K. Tissue Engineering Strategies for Intervertebral Disc Treatment Using Functional Polymers. </a:t>
            </a:r>
            <a:r>
              <a:rPr lang="en-US" i="1" dirty="0"/>
              <a:t>Polymers</a:t>
            </a:r>
            <a:r>
              <a:rPr lang="en-US" dirty="0"/>
              <a:t>. 2019; 11(5):872. </a:t>
            </a:r>
            <a:r>
              <a:rPr lang="en-US" dirty="0">
                <a:hlinkClick r:id="rId3"/>
              </a:rPr>
              <a:t>https://doi.org/10.3390/polym11050872</a:t>
            </a:r>
            <a:endParaRPr lang="en-US" dirty="0"/>
          </a:p>
          <a:p>
            <a:pPr marL="514350" indent="-514350">
              <a:buFont typeface="Arial" panose="020B0604020202020204" pitchFamily="34" charset="0"/>
              <a:buAutoNum type="arabicParenBoth"/>
            </a:pPr>
            <a:r>
              <a:rPr lang="en-US" dirty="0"/>
              <a:t>Roberts, Sally PhD; Evans, Helena BSc; Trivedi, Jayesh </a:t>
            </a:r>
            <a:r>
              <a:rPr lang="en-US" dirty="0" err="1"/>
              <a:t>MCh</a:t>
            </a:r>
            <a:r>
              <a:rPr lang="en-US" dirty="0"/>
              <a:t>(Orth), FRCS, FRCS(</a:t>
            </a:r>
            <a:r>
              <a:rPr lang="en-US" dirty="0" err="1"/>
              <a:t>Tr&amp;Orth</a:t>
            </a:r>
            <a:r>
              <a:rPr lang="en-US" dirty="0"/>
              <a:t>); Menage, Janis HND. Histology and Pathology of the Human Intervertebral Disc. The Journal of Bone &amp; Joint Surgery: April 2006 - Volume 88 - Issue suppl_2 - p 10-14 </a:t>
            </a:r>
            <a:r>
              <a:rPr lang="en-US" dirty="0" err="1"/>
              <a:t>doi</a:t>
            </a:r>
            <a:r>
              <a:rPr lang="en-US" dirty="0"/>
              <a:t>: 10.2106/JBJS.F.00019</a:t>
            </a:r>
            <a:br>
              <a:rPr lang="en-US" dirty="0"/>
            </a:br>
            <a:endParaRPr lang="en-US" dirty="0"/>
          </a:p>
          <a:p>
            <a:pPr marL="514350" indent="-514350">
              <a:buAutoNum type="arabicParenBoth"/>
            </a:pPr>
            <a:r>
              <a:rPr lang="en-US" dirty="0" err="1"/>
              <a:t>Heckmann</a:t>
            </a:r>
            <a:r>
              <a:rPr lang="en-US" dirty="0"/>
              <a:t> JG, </a:t>
            </a:r>
            <a:r>
              <a:rPr lang="en-US" dirty="0" err="1"/>
              <a:t>Dutsch</a:t>
            </a:r>
            <a:r>
              <a:rPr lang="en-US" dirty="0"/>
              <a:t> M, </a:t>
            </a:r>
            <a:r>
              <a:rPr lang="en-US" dirty="0" err="1"/>
              <a:t>Struffert</a:t>
            </a:r>
            <a:r>
              <a:rPr lang="en-US" dirty="0"/>
              <a:t> T, </a:t>
            </a:r>
            <a:r>
              <a:rPr lang="en-US" dirty="0" err="1"/>
              <a:t>Dorfler</a:t>
            </a:r>
            <a:r>
              <a:rPr lang="en-US" dirty="0"/>
              <a:t> A, Schwab S. Spinal cord infarction: a case of fibrocartilaginous embolism? </a:t>
            </a:r>
            <a:r>
              <a:rPr lang="en-US" i="1" dirty="0" err="1"/>
              <a:t>Eur</a:t>
            </a:r>
            <a:r>
              <a:rPr lang="en-US" i="1" dirty="0"/>
              <a:t> J Neurol</a:t>
            </a:r>
            <a:r>
              <a:rPr lang="en-US" dirty="0"/>
              <a:t>2007;14(8):e23–4. </a:t>
            </a:r>
            <a:r>
              <a:rPr lang="en-US" dirty="0" err="1"/>
              <a:t>doi</a:t>
            </a:r>
            <a:r>
              <a:rPr lang="en-US" dirty="0"/>
              <a:t>: 10.1111/j.1468-1331.2007.01876.x </a:t>
            </a:r>
          </a:p>
          <a:p>
            <a:pPr marL="514350" indent="-514350">
              <a:buAutoNum type="arabicParenBoth"/>
            </a:pPr>
            <a:r>
              <a:rPr lang="en-US" dirty="0">
                <a:effectLst/>
              </a:rPr>
              <a:t>Piao YS, Lu DH, </a:t>
            </a:r>
            <a:r>
              <a:rPr lang="en-US" dirty="0" err="1">
                <a:effectLst/>
              </a:rPr>
              <a:t>Su</a:t>
            </a:r>
            <a:r>
              <a:rPr lang="en-US" dirty="0">
                <a:effectLst/>
              </a:rPr>
              <a:t> YY, Yang XP. Anterior spinal cord infarction caused by fibrocartilaginous embolism. Neuropathology. 2009 Apr;29(2):172-5. </a:t>
            </a:r>
            <a:r>
              <a:rPr lang="en-US" dirty="0" err="1">
                <a:effectLst/>
              </a:rPr>
              <a:t>doi</a:t>
            </a:r>
            <a:r>
              <a:rPr lang="en-US" dirty="0">
                <a:effectLst/>
              </a:rPr>
              <a:t>: 10.1111/j.1440-1789.2008.00938.x. PMID: 18627484.</a:t>
            </a:r>
          </a:p>
          <a:p>
            <a:pPr marL="514350" indent="-514350">
              <a:buAutoNum type="arabicParenBoth"/>
            </a:pPr>
            <a:r>
              <a:rPr lang="en-US" dirty="0" err="1">
                <a:effectLst/>
              </a:rPr>
              <a:t>Duprez</a:t>
            </a:r>
            <a:r>
              <a:rPr lang="en-US" dirty="0">
                <a:effectLst/>
              </a:rPr>
              <a:t> TP, </a:t>
            </a:r>
            <a:r>
              <a:rPr lang="en-US" dirty="0" err="1">
                <a:effectLst/>
              </a:rPr>
              <a:t>Danvoye</a:t>
            </a:r>
            <a:r>
              <a:rPr lang="en-US" dirty="0">
                <a:effectLst/>
              </a:rPr>
              <a:t> L, </a:t>
            </a:r>
            <a:r>
              <a:rPr lang="en-US" dirty="0" err="1">
                <a:effectLst/>
              </a:rPr>
              <a:t>Hernalsteen</a:t>
            </a:r>
            <a:r>
              <a:rPr lang="en-US" dirty="0">
                <a:effectLst/>
              </a:rPr>
              <a:t> D, </a:t>
            </a:r>
            <a:r>
              <a:rPr lang="en-US" dirty="0" err="1">
                <a:effectLst/>
              </a:rPr>
              <a:t>Cosnard</a:t>
            </a:r>
            <a:r>
              <a:rPr lang="en-US" dirty="0">
                <a:effectLst/>
              </a:rPr>
              <a:t> G, </a:t>
            </a:r>
            <a:r>
              <a:rPr lang="en-US" dirty="0" err="1">
                <a:effectLst/>
              </a:rPr>
              <a:t>Sindic</a:t>
            </a:r>
            <a:r>
              <a:rPr lang="en-US" dirty="0">
                <a:effectLst/>
              </a:rPr>
              <a:t> CJ, </a:t>
            </a:r>
            <a:r>
              <a:rPr lang="en-US" dirty="0" err="1">
                <a:effectLst/>
              </a:rPr>
              <a:t>Godfraind</a:t>
            </a:r>
            <a:r>
              <a:rPr lang="en-US" dirty="0">
                <a:effectLst/>
              </a:rPr>
              <a:t> C. Fibrocartilaginous embolization to the spinal cord: serial MR imaging monitoring and pathologic study. AJNR Am J </a:t>
            </a:r>
            <a:r>
              <a:rPr lang="en-US" dirty="0" err="1">
                <a:effectLst/>
              </a:rPr>
              <a:t>Neuroradiol</a:t>
            </a:r>
            <a:r>
              <a:rPr lang="en-US" dirty="0">
                <a:effectLst/>
              </a:rPr>
              <a:t>. 2005 Mar;26(3):496-501. PMID: 15760855; PMCID: PMC7976489.</a:t>
            </a:r>
          </a:p>
        </p:txBody>
      </p:sp>
    </p:spTree>
    <p:extLst>
      <p:ext uri="{BB962C8B-B14F-4D97-AF65-F5344CB8AC3E}">
        <p14:creationId xmlns:p14="http://schemas.microsoft.com/office/powerpoint/2010/main" val="28291716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12EAB-94F9-C2A5-A462-6503D32A0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8697E04A-63AE-0511-8487-EF1A92C779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9333" y="365125"/>
            <a:ext cx="9893333" cy="5811838"/>
          </a:xfrm>
        </p:spPr>
      </p:pic>
    </p:spTree>
    <p:extLst>
      <p:ext uri="{BB962C8B-B14F-4D97-AF65-F5344CB8AC3E}">
        <p14:creationId xmlns:p14="http://schemas.microsoft.com/office/powerpoint/2010/main" val="8904826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531</Words>
  <Application>Microsoft Macintosh PowerPoint</Application>
  <PresentationFormat>Widescreen</PresentationFormat>
  <Paragraphs>39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~4 minutes on the physiology of fibrocartilagenous strokes</vt:lpstr>
      <vt:lpstr>Quick background</vt:lpstr>
      <vt:lpstr>PowerPoint Presentation</vt:lpstr>
      <vt:lpstr>PowerPoint Presentation</vt:lpstr>
      <vt:lpstr>PowerPoint Presentation</vt:lpstr>
      <vt:lpstr>Mechanism</vt:lpstr>
      <vt:lpstr>Evidence</vt:lpstr>
      <vt:lpstr>Radiographically</vt:lpstr>
      <vt:lpstr>Remaining Questions</vt:lpstr>
      <vt:lpstr>References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~4 minutes on the physiology of fibrocartilagenous strokes</dc:title>
  <dc:creator>sahily reyes</dc:creator>
  <cp:lastModifiedBy>sahily reyes</cp:lastModifiedBy>
  <cp:revision>2</cp:revision>
  <dcterms:created xsi:type="dcterms:W3CDTF">2022-08-11T15:54:36Z</dcterms:created>
  <dcterms:modified xsi:type="dcterms:W3CDTF">2022-08-11T17:14:54Z</dcterms:modified>
</cp:coreProperties>
</file>