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3" r:id="rId4"/>
    <p:sldId id="257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9321-2501-ABE9-F679-E424E5FE1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B6EE55-E0C7-8FE1-7112-288D27386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04700-3B4E-E1F3-2976-E0FC179B6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C8A64-745C-1F5D-9AE8-3321C16C6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EBE38-9E94-8E32-CD54-977917452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7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EFAD-8D09-1A8E-5478-8D25A12E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DC376-D47E-7530-7712-DB85FC8DF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6B40A-8B71-0681-A49A-41B3E520C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999C0-B958-54C6-508E-C13F4137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07D73-411C-8184-DE20-8B65C112B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96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8D2F-4F69-52CA-CC0F-B1D6E8FE7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29C3B-0FB4-F0AE-F830-75392B305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59705-37B5-CC0F-63D7-0856033E6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28601-BFA7-7E86-6EF3-2FD861FE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F22DE-E03A-30C1-41D4-8EEC09720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6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5447-9D19-30A8-83A9-FF818C5B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4D3EF-996F-347B-7CD9-324E27ED2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40CA2A-4D80-CACF-6E7A-F092FB853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C7E25-88B1-DC19-DF8E-120F20541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117E3-0300-8FC3-10C2-A3268524E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9BC5A4-EC76-D5A9-3843-ADB4B9273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26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97E1A-41E0-2111-DE21-D07B4253D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1989A-9301-8A34-E4D0-E58E365DA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9E993-4E16-71A4-4C7E-3E394FEF08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0F770B-9AF9-DDB6-CBF2-257AD534FA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473566-CF25-74FF-10F0-BED6302424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9D7C2-C002-8DAC-82EF-88A7EBC76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7BF36C-75CD-B7AA-B856-84FB2536C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CD9B58-645F-86F0-A139-78E9BA979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4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899E1-23B0-3CF2-663D-C0A30A04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FAE14C-0562-EE09-C9F7-8DD417F8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2693B9-D375-EF46-BF80-C0779DE92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C356C-52BD-CD24-304D-813F27747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0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382896-99DA-E1EC-5E4A-E6ADE8493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ABD13-5387-2696-CE13-6BBFCA4D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573CC-E105-4FE2-3BDD-72BD80C2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2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55AD2-D752-EC08-13FC-8EA44BE3B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2C22-B6A5-39A2-3C9D-07D635330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F4D5F-6A3B-D3AC-B367-CF08DF3DB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972903-6FA3-F882-4F47-1A58BEE6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72C3E-2520-8BA7-91C7-DF81A18FA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0602D-C5F3-00FE-10BE-00D251E6D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5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EDA6D-DC52-1075-3D67-FB61402E9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3C15FA-6012-4907-1257-C55B9E1BC7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2799F-1349-B648-7EC8-1F52751E7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B87713-C0BE-DB50-398B-FA4CDA24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0633E-734C-392F-FDDF-E56E0424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4704C-534A-BBB6-0918-4AB011D5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5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8FA13-C97B-8C64-C716-0C73C46E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B0126-F515-69E9-9E04-FCF69CEA0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1BFFD-3CC9-A460-FE88-00EC730B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66AFE-9735-1F1A-AE27-C2831964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00902-525E-ED6A-40A7-A4C2E9574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3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9AFB18-E1D9-255E-5DCD-E7DF2034AB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BD0E1-F7CB-EA2E-1869-FF88F9C4C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9FC70-EE24-AE78-F5A6-F2AA3600C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FBE10-7073-5BBC-2E7A-89CBB0138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FB634-907E-0863-F6EF-D3FC0F75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59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F8F97B-106D-7114-30D5-6A891161E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481F5-C9B9-D2F5-FBCF-2F8EF272F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F4894-464E-97E5-B0F4-658FD0ABF1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729F2-983E-F64D-83BD-100D0C0EA536}" type="datetimeFigureOut">
              <a:rPr lang="en-US" smtClean="0"/>
              <a:t>2/2/23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D84A5-339F-547B-9A35-D470BC82B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DB305-4C7A-7EED-E353-B5FE27B01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E8C1D-B703-5C47-BC2C-A2C7DFD5D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80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E7B6-CE06-6F88-EA8D-EE8A630899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Is there evidence for distal embolization from a chronically occluded carotid?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45E136-3288-7100-0BD9-2F7100A63D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/>
              <a:t>5 minute presentation</a:t>
            </a:r>
          </a:p>
        </p:txBody>
      </p:sp>
    </p:spTree>
    <p:extLst>
      <p:ext uri="{BB962C8B-B14F-4D97-AF65-F5344CB8AC3E}">
        <p14:creationId xmlns:p14="http://schemas.microsoft.com/office/powerpoint/2010/main" val="3323512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C3E3A-B68F-C099-8DC8-0830F551F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can you embolize from an occluded carotid?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57E21-64A5-A49A-6D39-592A2C03A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92579" cy="4351338"/>
          </a:xfrm>
        </p:spPr>
        <p:txBody>
          <a:bodyPr/>
          <a:lstStyle/>
          <a:p>
            <a:r>
              <a:rPr lang="en-US" dirty="0"/>
              <a:t>Emboli from distal portion</a:t>
            </a:r>
          </a:p>
          <a:p>
            <a:r>
              <a:rPr lang="en-US" dirty="0"/>
              <a:t>Emboli from proximal portion of occluded vessel </a:t>
            </a:r>
            <a:r>
              <a:rPr lang="en-US" dirty="0">
                <a:sym typeface="Wingdings" pitchFamily="2" charset="2"/>
              </a:rPr>
              <a:t> ECA collaterals  brain (“stump emboli hypothesis”)</a:t>
            </a:r>
          </a:p>
          <a:p>
            <a:r>
              <a:rPr lang="en-US" dirty="0">
                <a:sym typeface="Wingdings" pitchFamily="2" charset="2"/>
              </a:rPr>
              <a:t>Contralateral disease leading to a paradoxical embolus </a:t>
            </a:r>
            <a:endParaRPr lang="en-US" dirty="0"/>
          </a:p>
        </p:txBody>
      </p:sp>
      <p:pic>
        <p:nvPicPr>
          <p:cNvPr id="2050" name="Picture 2" descr="Vascular Anatomy of the Neck - ENT Clinic Sydney">
            <a:extLst>
              <a:ext uri="{FF2B5EF4-FFF2-40B4-BE49-F238E27FC236}">
                <a16:creationId xmlns:a16="http://schemas.microsoft.com/office/drawing/2014/main" id="{C7D75C91-D8DF-A48D-C084-ECF603887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683" y="1384384"/>
            <a:ext cx="4792579" cy="479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2553124-B118-D926-CC9D-59A3B03D85F0}"/>
              </a:ext>
            </a:extLst>
          </p:cNvPr>
          <p:cNvSpPr/>
          <p:nvPr/>
        </p:nvSpPr>
        <p:spPr>
          <a:xfrm>
            <a:off x="9144000" y="4914941"/>
            <a:ext cx="276726" cy="481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382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0B01E-4551-51EC-120D-8E74B1EF9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CFD3E91-47BE-7703-2478-10708DA3B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7399"/>
            <a:ext cx="5318302" cy="4119563"/>
          </a:xfrm>
        </p:spPr>
        <p:txBody>
          <a:bodyPr/>
          <a:lstStyle/>
          <a:p>
            <a:r>
              <a:rPr lang="en-US" b="1" dirty="0"/>
              <a:t>Barnett et al. Stroke 1978: </a:t>
            </a:r>
            <a:r>
              <a:rPr lang="en-US" dirty="0"/>
              <a:t>9 patients with recurrent spells ipsilateral to known ICA occlusions over different intervals </a:t>
            </a:r>
          </a:p>
          <a:p>
            <a:endParaRPr lang="en-US" dirty="0"/>
          </a:p>
        </p:txBody>
      </p:sp>
      <p:pic>
        <p:nvPicPr>
          <p:cNvPr id="10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AA3823D9-6A91-8897-EF7E-13614272A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12127"/>
            <a:ext cx="531830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51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FA40B-EDD7-E13F-EE87-189D1ABB7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CB704-0EFC-49E7-5DC1-100C80835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Georgiadis, et al. Stroke 1993: </a:t>
            </a:r>
            <a:r>
              <a:rPr lang="en-US" dirty="0"/>
              <a:t>7 patients with one occluded ICA and one stenosed ICA. </a:t>
            </a:r>
            <a:r>
              <a:rPr lang="en-US" dirty="0" err="1"/>
              <a:t>Microemboli</a:t>
            </a:r>
            <a:r>
              <a:rPr lang="en-US" dirty="0"/>
              <a:t> noted by TCD over 2.5 hours of monitoring of </a:t>
            </a:r>
            <a:r>
              <a:rPr lang="en-US" dirty="0" err="1"/>
              <a:t>b/l</a:t>
            </a:r>
            <a:r>
              <a:rPr lang="en-US" dirty="0"/>
              <a:t> MCAs and ACAs. </a:t>
            </a:r>
            <a:r>
              <a:rPr lang="en-US" i="1" dirty="0"/>
              <a:t>This resolved after endarterectomy of stenosed ICA. </a:t>
            </a:r>
          </a:p>
          <a:p>
            <a:pPr lvl="1"/>
            <a:r>
              <a:rPr lang="en-US" dirty="0"/>
              <a:t>Chronicity of occluded ICA unknown</a:t>
            </a:r>
          </a:p>
          <a:p>
            <a:pPr lvl="1"/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78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7F01A-E5A3-8238-6248-7717179F3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187C5-0BAA-BB9C-DE66-206B45305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Penn study: Liberman et al. Stroke 2017: </a:t>
            </a:r>
            <a:r>
              <a:rPr lang="en-US" dirty="0"/>
              <a:t>Study of ~50 patients with symptomatic carotid stenosis vs occlusion. No difference in ipsilateral </a:t>
            </a:r>
            <a:r>
              <a:rPr lang="en-US" dirty="0" err="1"/>
              <a:t>microemboli</a:t>
            </a:r>
            <a:r>
              <a:rPr lang="en-US" dirty="0"/>
              <a:t> detection between the two.</a:t>
            </a:r>
          </a:p>
          <a:p>
            <a:pPr lvl="1"/>
            <a:r>
              <a:rPr lang="en-US" dirty="0"/>
              <a:t>TCDs for 1 hour; done within hours of symptom onset </a:t>
            </a:r>
          </a:p>
          <a:p>
            <a:pPr lvl="1"/>
            <a:r>
              <a:rPr lang="en-US" dirty="0"/>
              <a:t>About 20% had contralateral carotid stenosis</a:t>
            </a:r>
          </a:p>
          <a:p>
            <a:pPr lvl="1"/>
            <a:r>
              <a:rPr lang="en-US" dirty="0"/>
              <a:t>Not controlled for baseline antiplatelet; folks on AC excluded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02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FA40B-EDD7-E13F-EE87-189D1ABB7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CB704-0EFC-49E7-5DC1-100C80835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16253" cy="4351338"/>
          </a:xfrm>
        </p:spPr>
        <p:txBody>
          <a:bodyPr>
            <a:normAutofit/>
          </a:bodyPr>
          <a:lstStyle/>
          <a:p>
            <a:r>
              <a:rPr lang="en-US" b="1" dirty="0" err="1"/>
              <a:t>Delcker</a:t>
            </a:r>
            <a:r>
              <a:rPr lang="en-US" b="1" dirty="0"/>
              <a:t> et al. J Neurol 1997: </a:t>
            </a:r>
            <a:r>
              <a:rPr lang="en-US" dirty="0"/>
              <a:t>38 patients with ICA occlusion and no contralateral stenosis. </a:t>
            </a:r>
            <a:r>
              <a:rPr lang="en-US" i="1" dirty="0"/>
              <a:t>Rate of ipsilateral MCA micro-emboli was higher than contralateral ACA emboli. </a:t>
            </a:r>
          </a:p>
          <a:p>
            <a:pPr lvl="1"/>
            <a:r>
              <a:rPr lang="en-US" dirty="0"/>
              <a:t>Mix of symptomatic and asymptomatic. For symptomatic, wide range in time lapsed since stroke</a:t>
            </a:r>
          </a:p>
          <a:p>
            <a:pPr lvl="1"/>
            <a:r>
              <a:rPr lang="en-US" dirty="0"/>
              <a:t>Not designed to see whether rate of emboli changed over time </a:t>
            </a:r>
          </a:p>
        </p:txBody>
      </p:sp>
      <p:pic>
        <p:nvPicPr>
          <p:cNvPr id="1026" name="Picture 2" descr="Circle of Willis - WikiLectures">
            <a:extLst>
              <a:ext uri="{FF2B5EF4-FFF2-40B4-BE49-F238E27FC236}">
                <a16:creationId xmlns:a16="http://schemas.microsoft.com/office/drawing/2014/main" id="{11C7D802-775D-D191-974F-582659563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448" y="514027"/>
            <a:ext cx="3349374" cy="533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015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25584-A069-BC72-A1A6-DBB739F9B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46AEE-973E-E202-ACEC-87496D28E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effectLst/>
              </a:rPr>
              <a:t>Barnett HJ, Peerless SJ, Kaufmann JC. "Stump" on internal carotid artery--a source for further cerebral embolic ischemia. Stroke. 1978 Sep-Oct;9(5):448-56. </a:t>
            </a:r>
            <a:r>
              <a:rPr lang="en-US" sz="2000" dirty="0" err="1">
                <a:effectLst/>
              </a:rPr>
              <a:t>doi</a:t>
            </a:r>
            <a:r>
              <a:rPr lang="en-US" sz="2000" dirty="0">
                <a:effectLst/>
              </a:rPr>
              <a:t>: 10.1161/01.str.9.5.448. PMID: 705825.</a:t>
            </a:r>
          </a:p>
          <a:p>
            <a:r>
              <a:rPr lang="en-US" sz="2000" dirty="0" err="1">
                <a:effectLst/>
              </a:rPr>
              <a:t>Delcker</a:t>
            </a:r>
            <a:r>
              <a:rPr lang="en-US" sz="2000" dirty="0">
                <a:effectLst/>
              </a:rPr>
              <a:t> A, Diener HC, Wilhelm H. Source of cerebral </a:t>
            </a:r>
            <a:r>
              <a:rPr lang="en-US" sz="2000" dirty="0" err="1">
                <a:effectLst/>
              </a:rPr>
              <a:t>microembolic</a:t>
            </a:r>
            <a:r>
              <a:rPr lang="en-US" sz="2000" dirty="0">
                <a:effectLst/>
              </a:rPr>
              <a:t> signals in occlusion of the internal carotid artery. J Neurol. 1997 May;244(5):312-7. </a:t>
            </a:r>
            <a:r>
              <a:rPr lang="en-US" sz="2000" dirty="0" err="1">
                <a:effectLst/>
              </a:rPr>
              <a:t>doi</a:t>
            </a:r>
            <a:r>
              <a:rPr lang="en-US" sz="2000" dirty="0">
                <a:effectLst/>
              </a:rPr>
              <a:t>: 10.1007/s004150050093. PMID: 9178157.</a:t>
            </a:r>
          </a:p>
          <a:p>
            <a:r>
              <a:rPr lang="en-US" sz="2000" b="0" i="0" u="none" strike="noStrike" dirty="0">
                <a:solidFill>
                  <a:srgbClr val="222222"/>
                </a:solidFill>
                <a:effectLst/>
              </a:rPr>
              <a:t>Georgiadis, </a:t>
            </a:r>
            <a:r>
              <a:rPr lang="en-US" sz="2000" b="0" i="0" u="none" strike="noStrike" dirty="0" err="1">
                <a:solidFill>
                  <a:srgbClr val="222222"/>
                </a:solidFill>
                <a:effectLst/>
              </a:rPr>
              <a:t>Dimitrios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</a:rPr>
              <a:t>, Donald G. </a:t>
            </a:r>
            <a:r>
              <a:rPr lang="en-US" sz="2000" b="0" i="0" u="none" strike="noStrike" dirty="0" err="1">
                <a:solidFill>
                  <a:srgbClr val="222222"/>
                </a:solidFill>
                <a:effectLst/>
              </a:rPr>
              <a:t>Grosset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</a:rPr>
              <a:t>, and Kennedy R. Lees. "Transhemispheric passage of </a:t>
            </a:r>
            <a:r>
              <a:rPr lang="en-US" sz="2000" b="0" i="0" u="none" strike="noStrike" dirty="0" err="1">
                <a:solidFill>
                  <a:srgbClr val="222222"/>
                </a:solidFill>
                <a:effectLst/>
              </a:rPr>
              <a:t>microemboli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</a:rPr>
              <a:t> in patients with unilateral internal carotid artery occlusion." </a:t>
            </a:r>
            <a:r>
              <a:rPr lang="en-US" sz="2000" b="0" i="1" u="none" strike="noStrike" dirty="0">
                <a:solidFill>
                  <a:srgbClr val="222222"/>
                </a:solidFill>
                <a:effectLst/>
              </a:rPr>
              <a:t>Stroke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</a:rPr>
              <a:t> 24.11 (1993): 1664-1666.</a:t>
            </a:r>
          </a:p>
          <a:p>
            <a:r>
              <a:rPr lang="en-US" sz="2000" b="0" i="0" u="none" strike="noStrike" dirty="0">
                <a:solidFill>
                  <a:srgbClr val="222222"/>
                </a:solidFill>
                <a:effectLst/>
              </a:rPr>
              <a:t>Liberman, Ava L., et al. "Symptomatic carotid occlusion is frequently associated with microembolization." </a:t>
            </a:r>
            <a:r>
              <a:rPr lang="en-US" sz="2000" b="0" i="1" u="none" strike="noStrike" dirty="0">
                <a:solidFill>
                  <a:srgbClr val="222222"/>
                </a:solidFill>
                <a:effectLst/>
              </a:rPr>
              <a:t>Stroke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</a:rPr>
              <a:t> 48.2 (2017): 394-399.</a:t>
            </a:r>
            <a:br>
              <a:rPr lang="en-US" sz="2000" dirty="0">
                <a:effectLst/>
              </a:rPr>
            </a:br>
            <a:endParaRPr lang="en-US" sz="2000" dirty="0">
              <a:effectLst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7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395</Words>
  <Application>Microsoft Macintosh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Is there evidence for distal embolization from a chronically occluded carotid? </vt:lpstr>
      <vt:lpstr>How can you embolize from an occluded carotid?</vt:lpstr>
      <vt:lpstr>PowerPoint Presentation</vt:lpstr>
      <vt:lpstr>Case series</vt:lpstr>
      <vt:lpstr>Other studies</vt:lpstr>
      <vt:lpstr>Other studies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there evidence for distal embolization from a chronically occluded carotid? </dc:title>
  <dc:creator>sahily reyes</dc:creator>
  <cp:lastModifiedBy>sahily reyes</cp:lastModifiedBy>
  <cp:revision>1</cp:revision>
  <dcterms:created xsi:type="dcterms:W3CDTF">2023-02-02T15:30:49Z</dcterms:created>
  <dcterms:modified xsi:type="dcterms:W3CDTF">2023-02-02T18:00:23Z</dcterms:modified>
</cp:coreProperties>
</file>