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28" r:id="rId1"/>
  </p:sldMasterIdLst>
  <p:notesMasterIdLst>
    <p:notesMasterId r:id="rId15"/>
  </p:notesMasterIdLst>
  <p:handoutMasterIdLst>
    <p:handoutMasterId r:id="rId16"/>
  </p:handoutMasterIdLst>
  <p:sldIdLst>
    <p:sldId id="367" r:id="rId2"/>
    <p:sldId id="611" r:id="rId3"/>
    <p:sldId id="612" r:id="rId4"/>
    <p:sldId id="606" r:id="rId5"/>
    <p:sldId id="607" r:id="rId6"/>
    <p:sldId id="608" r:id="rId7"/>
    <p:sldId id="609" r:id="rId8"/>
    <p:sldId id="615" r:id="rId9"/>
    <p:sldId id="605" r:id="rId10"/>
    <p:sldId id="613" r:id="rId11"/>
    <p:sldId id="614" r:id="rId12"/>
    <p:sldId id="602" r:id="rId13"/>
    <p:sldId id="616" r:id="rId14"/>
  </p:sldIdLst>
  <p:sldSz cx="10287000" cy="6858000" type="35mm"/>
  <p:notesSz cx="6858000" cy="9144000"/>
  <p:defaultTextStyle>
    <a:defPPr>
      <a:defRPr lang="en-US"/>
    </a:defPPr>
    <a:lvl1pPr algn="l" rtl="0" eaLnBrk="0" fontAlgn="base" hangingPunct="0">
      <a:spcBef>
        <a:spcPct val="0"/>
      </a:spcBef>
      <a:spcAft>
        <a:spcPct val="0"/>
      </a:spcAft>
      <a:defRPr sz="2000" b="1"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sz="2000" b="1"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sz="2000" b="1"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sz="2000" b="1"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sz="2000" b="1" kern="1200">
        <a:solidFill>
          <a:schemeClr val="tx1"/>
        </a:solidFill>
        <a:latin typeface="Verdana" panose="020B0604030504040204" pitchFamily="34" charset="0"/>
        <a:ea typeface="+mn-ea"/>
        <a:cs typeface="+mn-cs"/>
      </a:defRPr>
    </a:lvl5pPr>
    <a:lvl6pPr marL="2286000" algn="l" defTabSz="914400" rtl="0" eaLnBrk="1" latinLnBrk="0" hangingPunct="1">
      <a:defRPr sz="2000" b="1" kern="1200">
        <a:solidFill>
          <a:schemeClr val="tx1"/>
        </a:solidFill>
        <a:latin typeface="Verdana" panose="020B0604030504040204" pitchFamily="34" charset="0"/>
        <a:ea typeface="+mn-ea"/>
        <a:cs typeface="+mn-cs"/>
      </a:defRPr>
    </a:lvl6pPr>
    <a:lvl7pPr marL="2743200" algn="l" defTabSz="914400" rtl="0" eaLnBrk="1" latinLnBrk="0" hangingPunct="1">
      <a:defRPr sz="2000" b="1" kern="1200">
        <a:solidFill>
          <a:schemeClr val="tx1"/>
        </a:solidFill>
        <a:latin typeface="Verdana" panose="020B0604030504040204" pitchFamily="34" charset="0"/>
        <a:ea typeface="+mn-ea"/>
        <a:cs typeface="+mn-cs"/>
      </a:defRPr>
    </a:lvl7pPr>
    <a:lvl8pPr marL="3200400" algn="l" defTabSz="914400" rtl="0" eaLnBrk="1" latinLnBrk="0" hangingPunct="1">
      <a:defRPr sz="2000" b="1" kern="1200">
        <a:solidFill>
          <a:schemeClr val="tx1"/>
        </a:solidFill>
        <a:latin typeface="Verdana" panose="020B0604030504040204" pitchFamily="34" charset="0"/>
        <a:ea typeface="+mn-ea"/>
        <a:cs typeface="+mn-cs"/>
      </a:defRPr>
    </a:lvl8pPr>
    <a:lvl9pPr marL="3657600" algn="l" defTabSz="914400" rtl="0" eaLnBrk="1" latinLnBrk="0" hangingPunct="1">
      <a:defRPr sz="2000" b="1"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FF9999"/>
    <a:srgbClr val="FFDDDD"/>
    <a:srgbClr val="007AF4"/>
    <a:srgbClr val="000066"/>
    <a:srgbClr val="003399"/>
    <a:srgbClr val="0033C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76178" autoAdjust="0"/>
  </p:normalViewPr>
  <p:slideViewPr>
    <p:cSldViewPr>
      <p:cViewPr varScale="1">
        <p:scale>
          <a:sx n="52" d="100"/>
          <a:sy n="52" d="100"/>
        </p:scale>
        <p:origin x="1416" y="56"/>
      </p:cViewPr>
      <p:guideLst>
        <p:guide orient="horz" pos="2160"/>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77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defRPr sz="1000" b="0" i="1">
                <a:latin typeface="Times New Roman" panose="02020603050405020304" pitchFamily="18" charset="0"/>
              </a:defRPr>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a:defRPr sz="1000" b="0" i="1">
                <a:latin typeface="Times New Roman" panose="02020603050405020304" pitchFamily="18" charset="0"/>
              </a:defRPr>
            </a:lvl1pPr>
          </a:lstStyle>
          <a:p>
            <a:endParaRPr lang="en-US" altLang="en-US"/>
          </a:p>
        </p:txBody>
      </p:sp>
      <p:sp>
        <p:nvSpPr>
          <p:cNvPr id="2052" name="Rectangle 4"/>
          <p:cNvSpPr>
            <a:spLocks noGrp="1" noRot="1" noChangeAspect="1" noChangeArrowheads="1" noTextEdit="1"/>
          </p:cNvSpPr>
          <p:nvPr>
            <p:ph type="sldImg" idx="2"/>
          </p:nvPr>
        </p:nvSpPr>
        <p:spPr bwMode="auto">
          <a:xfrm>
            <a:off x="863600" y="692150"/>
            <a:ext cx="5130800" cy="3416300"/>
          </a:xfrm>
          <a:prstGeom prst="rect">
            <a:avLst/>
          </a:prstGeom>
          <a:noFill/>
          <a:ln w="127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defRPr sz="1000" b="0" i="1">
                <a:latin typeface="Times New Roman" panose="02020603050405020304" pitchFamily="18" charset="0"/>
              </a:defRPr>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a:defRPr sz="1000" b="0" i="1">
                <a:latin typeface="Times New Roman" panose="02020603050405020304" pitchFamily="18" charset="0"/>
              </a:defRPr>
            </a:lvl1pPr>
          </a:lstStyle>
          <a:p>
            <a:fld id="{AAE54BF0-4746-4FFA-B51A-1DD825CD389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jamanetwork.com/journals/jamaneurology/fullarticle/794141#ref-nob70003-16"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jamanetwork.com/journals/jamaneurology/fullarticle/794141#ref-nob70003-19" TargetMode="External"/><Relationship Id="rId5" Type="http://schemas.openxmlformats.org/officeDocument/2006/relationships/hyperlink" Target="https://jamanetwork.com/journals/jamaneurology/fullarticle/794141#ref-nob70003-18" TargetMode="External"/><Relationship Id="rId4" Type="http://schemas.openxmlformats.org/officeDocument/2006/relationships/hyperlink" Target="https://jamanetwork.com/journals/jamaneurology/fullarticle/794141#ref-nob70003-17"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6775" y="692150"/>
            <a:ext cx="5124450"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E54BF0-4746-4FFA-B51A-1DD825CD389C}" type="slidenum">
              <a:rPr lang="en-US" altLang="en-US" smtClean="0"/>
              <a:pPr/>
              <a:t>9</a:t>
            </a:fld>
            <a:endParaRPr lang="en-US" altLang="en-US"/>
          </a:p>
        </p:txBody>
      </p:sp>
    </p:spTree>
    <p:extLst>
      <p:ext uri="{BB962C8B-B14F-4D97-AF65-F5344CB8AC3E}">
        <p14:creationId xmlns:p14="http://schemas.microsoft.com/office/powerpoint/2010/main" val="3831138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6775" y="692150"/>
            <a:ext cx="5124450" cy="3416300"/>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Times New Roman" panose="02020603050405020304" pitchFamily="18" charset="0"/>
                <a:ea typeface="+mn-ea"/>
                <a:cs typeface="+mn-cs"/>
              </a:rPr>
              <a:t>Traditional knowledge points to the limbic system as being the culprit, not only the orbitofrontal cortex but also the amygdala, which allows the evaluation and interpretation of emotions and represents the final pathway in the generation of aggressive outbursts.</a:t>
            </a:r>
            <a:r>
              <a:rPr lang="en-US" sz="1200" b="0" i="0" u="none" strike="noStrike" kern="1200" baseline="30000" dirty="0" smtClean="0">
                <a:solidFill>
                  <a:schemeClr val="tx1"/>
                </a:solidFill>
                <a:effectLst/>
                <a:latin typeface="Times New Roman" panose="02020603050405020304" pitchFamily="18" charset="0"/>
                <a:ea typeface="+mn-ea"/>
                <a:cs typeface="+mn-cs"/>
                <a:hlinkClick r:id="rId3"/>
              </a:rPr>
              <a:t>16</a:t>
            </a:r>
            <a:r>
              <a:rPr lang="en-US" sz="1200" b="0" i="0" kern="1200" dirty="0" smtClean="0">
                <a:solidFill>
                  <a:schemeClr val="tx1"/>
                </a:solidFill>
                <a:effectLst/>
                <a:latin typeface="Times New Roman" panose="02020603050405020304" pitchFamily="18" charset="0"/>
                <a:ea typeface="+mn-ea"/>
                <a:cs typeface="+mn-cs"/>
              </a:rPr>
              <a:t> Involvement of the amygdala or an interruption of the </a:t>
            </a:r>
            <a:r>
              <a:rPr lang="en-US" sz="1200" b="0" i="0" kern="1200" dirty="0" err="1" smtClean="0">
                <a:solidFill>
                  <a:schemeClr val="tx1"/>
                </a:solidFill>
                <a:effectLst/>
                <a:latin typeface="Times New Roman" panose="02020603050405020304" pitchFamily="18" charset="0"/>
                <a:ea typeface="+mn-ea"/>
                <a:cs typeface="+mn-cs"/>
              </a:rPr>
              <a:t>occipitolimbic</a:t>
            </a:r>
            <a:r>
              <a:rPr lang="en-US" sz="1200" b="0" i="0" kern="1200" dirty="0" smtClean="0">
                <a:solidFill>
                  <a:schemeClr val="tx1"/>
                </a:solidFill>
                <a:effectLst/>
                <a:latin typeface="Times New Roman" panose="02020603050405020304" pitchFamily="18" charset="0"/>
                <a:ea typeface="+mn-ea"/>
                <a:cs typeface="+mn-cs"/>
              </a:rPr>
              <a:t> connections could be suggested in our 3 patients. The latter connections were illustrated in recent experiments in monkeys showing a link between the </a:t>
            </a:r>
            <a:r>
              <a:rPr lang="en-US" sz="1200" b="0" i="0" kern="1200" dirty="0" err="1" smtClean="0">
                <a:solidFill>
                  <a:schemeClr val="tx1"/>
                </a:solidFill>
                <a:effectLst/>
                <a:latin typeface="Times New Roman" panose="02020603050405020304" pitchFamily="18" charset="0"/>
                <a:ea typeface="+mn-ea"/>
                <a:cs typeface="+mn-cs"/>
              </a:rPr>
              <a:t>retrosplenial</a:t>
            </a:r>
            <a:r>
              <a:rPr lang="en-US" sz="1200" b="0" i="0" kern="1200" dirty="0" smtClean="0">
                <a:solidFill>
                  <a:schemeClr val="tx1"/>
                </a:solidFill>
                <a:effectLst/>
                <a:latin typeface="Times New Roman" panose="02020603050405020304" pitchFamily="18" charset="0"/>
                <a:ea typeface="+mn-ea"/>
                <a:cs typeface="+mn-cs"/>
              </a:rPr>
              <a:t> cortex and the associative visual area (V2)</a:t>
            </a:r>
            <a:r>
              <a:rPr lang="en-US" sz="1200" b="0" i="0" u="none" strike="noStrike" kern="1200" baseline="30000" dirty="0" smtClean="0">
                <a:solidFill>
                  <a:schemeClr val="tx1"/>
                </a:solidFill>
                <a:effectLst/>
                <a:latin typeface="Times New Roman" panose="02020603050405020304" pitchFamily="18" charset="0"/>
                <a:ea typeface="+mn-ea"/>
                <a:cs typeface="+mn-cs"/>
                <a:hlinkClick r:id="rId4"/>
              </a:rPr>
              <a:t>17</a:t>
            </a:r>
            <a:r>
              <a:rPr lang="en-US" sz="1200" b="0" i="0" kern="1200" dirty="0" smtClean="0">
                <a:solidFill>
                  <a:schemeClr val="tx1"/>
                </a:solidFill>
                <a:effectLst/>
                <a:latin typeface="Times New Roman" panose="02020603050405020304" pitchFamily="18" charset="0"/>
                <a:ea typeface="+mn-ea"/>
                <a:cs typeface="+mn-cs"/>
              </a:rPr>
              <a:t> and between the </a:t>
            </a:r>
            <a:r>
              <a:rPr lang="en-US" sz="1200" b="0" i="0" kern="1200" dirty="0" err="1" smtClean="0">
                <a:solidFill>
                  <a:schemeClr val="tx1"/>
                </a:solidFill>
                <a:effectLst/>
                <a:latin typeface="Times New Roman" panose="02020603050405020304" pitchFamily="18" charset="0"/>
                <a:ea typeface="+mn-ea"/>
                <a:cs typeface="+mn-cs"/>
              </a:rPr>
              <a:t>parahippocampal</a:t>
            </a:r>
            <a:r>
              <a:rPr lang="en-US" sz="1200" b="0" i="0" kern="1200" dirty="0" smtClean="0">
                <a:solidFill>
                  <a:schemeClr val="tx1"/>
                </a:solidFill>
                <a:effectLst/>
                <a:latin typeface="Times New Roman" panose="02020603050405020304" pitchFamily="18" charset="0"/>
                <a:ea typeface="+mn-ea"/>
                <a:cs typeface="+mn-cs"/>
              </a:rPr>
              <a:t> gyri and the </a:t>
            </a:r>
            <a:r>
              <a:rPr lang="en-US" sz="1200" b="0" i="0" kern="1200" dirty="0" err="1" smtClean="0">
                <a:solidFill>
                  <a:schemeClr val="tx1"/>
                </a:solidFill>
                <a:effectLst/>
                <a:latin typeface="Times New Roman" panose="02020603050405020304" pitchFamily="18" charset="0"/>
                <a:ea typeface="+mn-ea"/>
                <a:cs typeface="+mn-cs"/>
              </a:rPr>
              <a:t>prestriated</a:t>
            </a:r>
            <a:r>
              <a:rPr lang="en-US" sz="1200" b="0" i="0" kern="1200" dirty="0" smtClean="0">
                <a:solidFill>
                  <a:schemeClr val="tx1"/>
                </a:solidFill>
                <a:effectLst/>
                <a:latin typeface="Times New Roman" panose="02020603050405020304" pitchFamily="18" charset="0"/>
                <a:ea typeface="+mn-ea"/>
                <a:cs typeface="+mn-cs"/>
              </a:rPr>
              <a:t> visual area (V4).</a:t>
            </a:r>
            <a:r>
              <a:rPr lang="en-US" sz="1200" b="0" i="0" u="none" strike="noStrike" kern="1200" baseline="30000" dirty="0" smtClean="0">
                <a:solidFill>
                  <a:schemeClr val="tx1"/>
                </a:solidFill>
                <a:effectLst/>
                <a:latin typeface="Times New Roman" panose="02020603050405020304" pitchFamily="18" charset="0"/>
                <a:ea typeface="+mn-ea"/>
                <a:cs typeface="+mn-cs"/>
                <a:hlinkClick r:id="rId5"/>
              </a:rPr>
              <a:t>18</a:t>
            </a:r>
            <a:r>
              <a:rPr lang="en-US" sz="1200" b="0" i="0" kern="1200" dirty="0" smtClean="0">
                <a:solidFill>
                  <a:schemeClr val="tx1"/>
                </a:solidFill>
                <a:effectLst/>
                <a:latin typeface="Times New Roman" panose="02020603050405020304" pitchFamily="18" charset="0"/>
                <a:ea typeface="+mn-ea"/>
                <a:cs typeface="+mn-cs"/>
              </a:rPr>
              <a:t> The involvement of a more diffuse structure such as the serotoninergic system</a:t>
            </a:r>
            <a:r>
              <a:rPr lang="en-US" sz="1200" b="0" i="0" u="none" strike="noStrike" kern="1200" baseline="30000" dirty="0" smtClean="0">
                <a:solidFill>
                  <a:schemeClr val="tx1"/>
                </a:solidFill>
                <a:effectLst/>
                <a:latin typeface="Times New Roman" panose="02020603050405020304" pitchFamily="18" charset="0"/>
                <a:ea typeface="+mn-ea"/>
                <a:cs typeface="+mn-cs"/>
                <a:hlinkClick r:id="rId6"/>
              </a:rPr>
              <a:t>19</a:t>
            </a:r>
            <a:r>
              <a:rPr lang="en-US" sz="1200" b="0" i="0" kern="1200" dirty="0" smtClean="0">
                <a:solidFill>
                  <a:schemeClr val="tx1"/>
                </a:solidFill>
                <a:effectLst/>
                <a:latin typeface="Times New Roman" panose="02020603050405020304" pitchFamily="18" charset="0"/>
                <a:ea typeface="+mn-ea"/>
                <a:cs typeface="+mn-cs"/>
              </a:rPr>
              <a:t> in the generation of aggressive outbursts could also explain why such diverse anatomical locations result in a similar behavioral disorder.</a:t>
            </a:r>
            <a:endParaRPr lang="en-US" dirty="0"/>
          </a:p>
        </p:txBody>
      </p:sp>
      <p:sp>
        <p:nvSpPr>
          <p:cNvPr id="4" name="Slide Number Placeholder 3"/>
          <p:cNvSpPr>
            <a:spLocks noGrp="1"/>
          </p:cNvSpPr>
          <p:nvPr>
            <p:ph type="sldNum" sz="quarter" idx="10"/>
          </p:nvPr>
        </p:nvSpPr>
        <p:spPr/>
        <p:txBody>
          <a:bodyPr/>
          <a:lstStyle/>
          <a:p>
            <a:fld id="{AAE54BF0-4746-4FFA-B51A-1DD825CD389C}" type="slidenum">
              <a:rPr lang="en-US" altLang="en-US" smtClean="0"/>
              <a:pPr/>
              <a:t>12</a:t>
            </a:fld>
            <a:endParaRPr lang="en-US" altLang="en-US"/>
          </a:p>
        </p:txBody>
      </p:sp>
    </p:spTree>
    <p:extLst>
      <p:ext uri="{BB962C8B-B14F-4D97-AF65-F5344CB8AC3E}">
        <p14:creationId xmlns:p14="http://schemas.microsoft.com/office/powerpoint/2010/main" val="2566725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69318" name="Rectangle 6"/>
          <p:cNvSpPr>
            <a:spLocks noGrp="1" noChangeArrowheads="1"/>
          </p:cNvSpPr>
          <p:nvPr>
            <p:ph type="ctrTitle"/>
          </p:nvPr>
        </p:nvSpPr>
        <p:spPr>
          <a:xfrm>
            <a:off x="1624013" y="985838"/>
            <a:ext cx="8143875" cy="1444625"/>
          </a:xfrm>
        </p:spPr>
        <p:txBody>
          <a:bodyPr/>
          <a:lstStyle>
            <a:lvl1pPr>
              <a:defRPr sz="4000"/>
            </a:lvl1pPr>
          </a:lstStyle>
          <a:p>
            <a:pPr lvl="0"/>
            <a:r>
              <a:rPr lang="en-US" altLang="en-US" noProof="0"/>
              <a:t>Click to edit Master title style</a:t>
            </a:r>
          </a:p>
        </p:txBody>
      </p:sp>
      <p:sp>
        <p:nvSpPr>
          <p:cNvPr id="269319" name="Rectangle 7"/>
          <p:cNvSpPr>
            <a:spLocks noGrp="1" noChangeArrowheads="1"/>
          </p:cNvSpPr>
          <p:nvPr>
            <p:ph type="subTitle" idx="1"/>
          </p:nvPr>
        </p:nvSpPr>
        <p:spPr>
          <a:xfrm>
            <a:off x="1624013" y="3427413"/>
            <a:ext cx="8143875" cy="1752600"/>
          </a:xfrm>
        </p:spPr>
        <p:txBody>
          <a:bodyPr/>
          <a:lstStyle>
            <a:lvl1pPr marL="0" indent="0">
              <a:buFontTx/>
              <a:buNone/>
              <a:defRPr/>
            </a:lvl1pPr>
          </a:lstStyle>
          <a:p>
            <a:pPr lvl="0"/>
            <a:r>
              <a:rPr lang="en-US" altLang="en-US" noProof="0"/>
              <a:t>Click to edit Master subtitle style</a:t>
            </a:r>
          </a:p>
        </p:txBody>
      </p:sp>
      <p:sp>
        <p:nvSpPr>
          <p:cNvPr id="269320" name="Rectangle 8"/>
          <p:cNvSpPr>
            <a:spLocks noGrp="1" noChangeArrowheads="1"/>
          </p:cNvSpPr>
          <p:nvPr>
            <p:ph type="dt" sz="half" idx="2"/>
          </p:nvPr>
        </p:nvSpPr>
        <p:spPr/>
        <p:txBody>
          <a:bodyPr/>
          <a:lstStyle>
            <a:lvl1pPr>
              <a:defRPr/>
            </a:lvl1pPr>
          </a:lstStyle>
          <a:p>
            <a:endParaRPr lang="en-US" altLang="en-US"/>
          </a:p>
        </p:txBody>
      </p:sp>
      <p:sp>
        <p:nvSpPr>
          <p:cNvPr id="269321" name="Rectangle 9"/>
          <p:cNvSpPr>
            <a:spLocks noGrp="1" noChangeArrowheads="1"/>
          </p:cNvSpPr>
          <p:nvPr>
            <p:ph type="ftr" sz="quarter" idx="3"/>
          </p:nvPr>
        </p:nvSpPr>
        <p:spPr/>
        <p:txBody>
          <a:bodyPr/>
          <a:lstStyle>
            <a:lvl1pPr>
              <a:defRPr/>
            </a:lvl1pPr>
          </a:lstStyle>
          <a:p>
            <a:endParaRPr lang="en-US" altLang="en-US"/>
          </a:p>
        </p:txBody>
      </p:sp>
      <p:sp>
        <p:nvSpPr>
          <p:cNvPr id="269322" name="Rectangle 10"/>
          <p:cNvSpPr>
            <a:spLocks noGrp="1" noChangeArrowheads="1"/>
          </p:cNvSpPr>
          <p:nvPr>
            <p:ph type="sldNum" sz="quarter" idx="4"/>
          </p:nvPr>
        </p:nvSpPr>
        <p:spPr/>
        <p:txBody>
          <a:bodyPr/>
          <a:lstStyle>
            <a:lvl1pPr>
              <a:defRPr/>
            </a:lvl1pPr>
          </a:lstStyle>
          <a:p>
            <a:fld id="{31CE6FE3-08B8-484C-B7EB-2E1673D46AD2}" type="slidenum">
              <a:rPr lang="en-US" altLang="en-US"/>
              <a:pPr/>
              <a:t>‹#›</a:t>
            </a:fld>
            <a:endParaRPr lang="en-US" altLang="en-US"/>
          </a:p>
        </p:txBody>
      </p:sp>
      <p:pic>
        <p:nvPicPr>
          <p:cNvPr id="269325" name="Picture 3722" descr="penn_full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4300" y="6477000"/>
            <a:ext cx="914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C5BF7F8-7945-41C1-A46E-E6E5E9F5A257}" type="slidenum">
              <a:rPr lang="en-US" altLang="en-US"/>
              <a:pPr/>
              <a:t>‹#›</a:t>
            </a:fld>
            <a:endParaRPr lang="en-US" altLang="en-US"/>
          </a:p>
        </p:txBody>
      </p:sp>
    </p:spTree>
    <p:extLst>
      <p:ext uri="{BB962C8B-B14F-4D97-AF65-F5344CB8AC3E}">
        <p14:creationId xmlns:p14="http://schemas.microsoft.com/office/powerpoint/2010/main" val="2269814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1675" y="1709738"/>
            <a:ext cx="8872538" cy="2852737"/>
          </a:xfrm>
        </p:spPr>
        <p:txBody>
          <a:bodyPr/>
          <a:lstStyle>
            <a:lvl1pPr>
              <a:defRPr sz="6000"/>
            </a:lvl1pPr>
          </a:lstStyle>
          <a:p>
            <a:r>
              <a:rPr lang="en-US"/>
              <a:t>Click to edit Master title style</a:t>
            </a:r>
          </a:p>
        </p:txBody>
      </p:sp>
      <p:sp>
        <p:nvSpPr>
          <p:cNvPr id="3" name="Text Placeholder 2"/>
          <p:cNvSpPr>
            <a:spLocks noGrp="1"/>
          </p:cNvSpPr>
          <p:nvPr>
            <p:ph type="body" idx="1"/>
          </p:nvPr>
        </p:nvSpPr>
        <p:spPr>
          <a:xfrm>
            <a:off x="701675" y="4589463"/>
            <a:ext cx="8872538"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55A336A-3778-47C4-ACFD-9ABD40D9DA46}" type="slidenum">
              <a:rPr lang="en-US" altLang="en-US"/>
              <a:pPr/>
              <a:t>‹#›</a:t>
            </a:fld>
            <a:endParaRPr lang="en-US" altLang="en-US"/>
          </a:p>
        </p:txBody>
      </p:sp>
    </p:spTree>
    <p:extLst>
      <p:ext uri="{BB962C8B-B14F-4D97-AF65-F5344CB8AC3E}">
        <p14:creationId xmlns:p14="http://schemas.microsoft.com/office/powerpoint/2010/main" val="3712341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41463" y="1827213"/>
            <a:ext cx="4037012"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730875" y="1827213"/>
            <a:ext cx="40386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8D3D60B6-4812-4F9C-AAA6-280F6D8AE1D1}" type="slidenum">
              <a:rPr lang="en-US" altLang="en-US"/>
              <a:pPr/>
              <a:t>‹#›</a:t>
            </a:fld>
            <a:endParaRPr lang="en-US" altLang="en-US"/>
          </a:p>
        </p:txBody>
      </p:sp>
    </p:spTree>
    <p:extLst>
      <p:ext uri="{BB962C8B-B14F-4D97-AF65-F5344CB8AC3E}">
        <p14:creationId xmlns:p14="http://schemas.microsoft.com/office/powerpoint/2010/main" val="3361809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08025" y="365125"/>
            <a:ext cx="8872538" cy="1325563"/>
          </a:xfrm>
        </p:spPr>
        <p:txBody>
          <a:bodyPr/>
          <a:lstStyle/>
          <a:p>
            <a:r>
              <a:rPr lang="en-US"/>
              <a:t>Click to edit Master title style</a:t>
            </a:r>
          </a:p>
        </p:txBody>
      </p:sp>
      <p:sp>
        <p:nvSpPr>
          <p:cNvPr id="3" name="Text Placeholder 2"/>
          <p:cNvSpPr>
            <a:spLocks noGrp="1"/>
          </p:cNvSpPr>
          <p:nvPr>
            <p:ph type="body" idx="1"/>
          </p:nvPr>
        </p:nvSpPr>
        <p:spPr>
          <a:xfrm>
            <a:off x="708025" y="1681163"/>
            <a:ext cx="435292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08025" y="2505075"/>
            <a:ext cx="4352925"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08588" y="1681163"/>
            <a:ext cx="43719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208588" y="2505075"/>
            <a:ext cx="4371975"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EFA54AF-2A2C-4DB0-B699-C867A7E845ED}" type="slidenum">
              <a:rPr lang="en-US" altLang="en-US"/>
              <a:pPr/>
              <a:t>‹#›</a:t>
            </a:fld>
            <a:endParaRPr lang="en-US" altLang="en-US"/>
          </a:p>
        </p:txBody>
      </p:sp>
    </p:spTree>
    <p:extLst>
      <p:ext uri="{BB962C8B-B14F-4D97-AF65-F5344CB8AC3E}">
        <p14:creationId xmlns:p14="http://schemas.microsoft.com/office/powerpoint/2010/main" val="224249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74CAF680-C240-4BB2-9342-CE2D01CC4C82}" type="slidenum">
              <a:rPr lang="en-US" altLang="en-US"/>
              <a:pPr/>
              <a:t>‹#›</a:t>
            </a:fld>
            <a:endParaRPr lang="en-US" altLang="en-US"/>
          </a:p>
        </p:txBody>
      </p:sp>
    </p:spTree>
    <p:extLst>
      <p:ext uri="{BB962C8B-B14F-4D97-AF65-F5344CB8AC3E}">
        <p14:creationId xmlns:p14="http://schemas.microsoft.com/office/powerpoint/2010/main" val="3152138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F0F19C5C-F856-4E67-ADA0-55D75393EDBF}" type="slidenum">
              <a:rPr lang="en-US" altLang="en-US"/>
              <a:pPr/>
              <a:t>‹#›</a:t>
            </a:fld>
            <a:endParaRPr lang="en-US" altLang="en-US"/>
          </a:p>
        </p:txBody>
      </p:sp>
    </p:spTree>
    <p:extLst>
      <p:ext uri="{BB962C8B-B14F-4D97-AF65-F5344CB8AC3E}">
        <p14:creationId xmlns:p14="http://schemas.microsoft.com/office/powerpoint/2010/main" val="3841314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025" y="457200"/>
            <a:ext cx="3317875" cy="1600200"/>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4373563" y="987425"/>
            <a:ext cx="52070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08025" y="2057400"/>
            <a:ext cx="3317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7BEFD351-96B0-4FA6-8590-AB41B81729B0}" type="slidenum">
              <a:rPr lang="en-US" altLang="en-US"/>
              <a:pPr/>
              <a:t>‹#›</a:t>
            </a:fld>
            <a:endParaRPr lang="en-US" altLang="en-US"/>
          </a:p>
        </p:txBody>
      </p:sp>
    </p:spTree>
    <p:extLst>
      <p:ext uri="{BB962C8B-B14F-4D97-AF65-F5344CB8AC3E}">
        <p14:creationId xmlns:p14="http://schemas.microsoft.com/office/powerpoint/2010/main" val="3154746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025" y="457200"/>
            <a:ext cx="3317875" cy="1600200"/>
          </a:xfrm>
        </p:spPr>
        <p:txBody>
          <a:bodyPr/>
          <a:lstStyle>
            <a:lvl1pPr>
              <a:defRPr sz="3200"/>
            </a:lvl1pPr>
          </a:lstStyle>
          <a:p>
            <a:r>
              <a:rPr lang="en-US"/>
              <a:t>Click to edit Master title style</a:t>
            </a:r>
          </a:p>
        </p:txBody>
      </p:sp>
      <p:sp>
        <p:nvSpPr>
          <p:cNvPr id="3" name="Picture Placeholder 2"/>
          <p:cNvSpPr>
            <a:spLocks noGrp="1"/>
          </p:cNvSpPr>
          <p:nvPr>
            <p:ph type="pic" idx="1"/>
          </p:nvPr>
        </p:nvSpPr>
        <p:spPr>
          <a:xfrm>
            <a:off x="4373563" y="987425"/>
            <a:ext cx="5207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708025" y="2057400"/>
            <a:ext cx="3317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C29A4EF8-7B63-4DA8-9925-C1F541F7DE4C}" type="slidenum">
              <a:rPr lang="en-US" altLang="en-US"/>
              <a:pPr/>
              <a:t>‹#›</a:t>
            </a:fld>
            <a:endParaRPr lang="en-US" altLang="en-US"/>
          </a:p>
        </p:txBody>
      </p:sp>
    </p:spTree>
    <p:extLst>
      <p:ext uri="{BB962C8B-B14F-4D97-AF65-F5344CB8AC3E}">
        <p14:creationId xmlns:p14="http://schemas.microsoft.com/office/powerpoint/2010/main" val="2150455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C78CCA7-28BC-4D0C-B7E9-294D1A6FF6FB}" type="slidenum">
              <a:rPr lang="en-US" altLang="en-US"/>
              <a:pPr/>
              <a:t>‹#›</a:t>
            </a:fld>
            <a:endParaRPr lang="en-US" altLang="en-US"/>
          </a:p>
        </p:txBody>
      </p:sp>
    </p:spTree>
    <p:extLst>
      <p:ext uri="{BB962C8B-B14F-4D97-AF65-F5344CB8AC3E}">
        <p14:creationId xmlns:p14="http://schemas.microsoft.com/office/powerpoint/2010/main" val="2852564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13663" y="301625"/>
            <a:ext cx="2055812" cy="56403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41463" y="301625"/>
            <a:ext cx="6019800" cy="564038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DA52B39-4050-407F-A01C-48B6881F4712}" type="slidenum">
              <a:rPr lang="en-US" altLang="en-US"/>
              <a:pPr/>
              <a:t>‹#›</a:t>
            </a:fld>
            <a:endParaRPr lang="en-US" altLang="en-US"/>
          </a:p>
        </p:txBody>
      </p:sp>
    </p:spTree>
    <p:extLst>
      <p:ext uri="{BB962C8B-B14F-4D97-AF65-F5344CB8AC3E}">
        <p14:creationId xmlns:p14="http://schemas.microsoft.com/office/powerpoint/2010/main" val="1060385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41463" y="301625"/>
            <a:ext cx="8228012" cy="1143000"/>
          </a:xfrm>
        </p:spPr>
        <p:txBody>
          <a:bodyPr/>
          <a:lstStyle/>
          <a:p>
            <a:r>
              <a:rPr lang="en-US"/>
              <a:t>Click to edit Master title style</a:t>
            </a:r>
          </a:p>
        </p:txBody>
      </p:sp>
      <p:sp>
        <p:nvSpPr>
          <p:cNvPr id="3" name="Table Placeholder 2"/>
          <p:cNvSpPr>
            <a:spLocks noGrp="1"/>
          </p:cNvSpPr>
          <p:nvPr>
            <p:ph type="tbl" idx="1"/>
          </p:nvPr>
        </p:nvSpPr>
        <p:spPr>
          <a:xfrm>
            <a:off x="1541463" y="1827213"/>
            <a:ext cx="8228012" cy="4114800"/>
          </a:xfrm>
        </p:spPr>
        <p:txBody>
          <a:bodyPr/>
          <a:lstStyle/>
          <a:p>
            <a:endParaRPr lang="en-US"/>
          </a:p>
        </p:txBody>
      </p:sp>
      <p:sp>
        <p:nvSpPr>
          <p:cNvPr id="4" name="Date Placeholder 3"/>
          <p:cNvSpPr>
            <a:spLocks noGrp="1"/>
          </p:cNvSpPr>
          <p:nvPr>
            <p:ph type="dt" sz="half" idx="10"/>
          </p:nvPr>
        </p:nvSpPr>
        <p:spPr>
          <a:xfrm>
            <a:off x="514350" y="6248400"/>
            <a:ext cx="2400300" cy="457200"/>
          </a:xfrm>
        </p:spPr>
        <p:txBody>
          <a:bodyPr/>
          <a:lstStyle>
            <a:lvl1pPr>
              <a:defRPr/>
            </a:lvl1pPr>
          </a:lstStyle>
          <a:p>
            <a:endParaRPr lang="en-US" altLang="en-US"/>
          </a:p>
        </p:txBody>
      </p:sp>
      <p:sp>
        <p:nvSpPr>
          <p:cNvPr id="5" name="Footer Placeholder 4"/>
          <p:cNvSpPr>
            <a:spLocks noGrp="1"/>
          </p:cNvSpPr>
          <p:nvPr>
            <p:ph type="ftr" sz="quarter" idx="11"/>
          </p:nvPr>
        </p:nvSpPr>
        <p:spPr>
          <a:xfrm>
            <a:off x="3514725" y="6248400"/>
            <a:ext cx="3257550" cy="457200"/>
          </a:xfrm>
        </p:spPr>
        <p:txBody>
          <a:bodyPr/>
          <a:lstStyle>
            <a:lvl1pPr>
              <a:defRPr/>
            </a:lvl1pPr>
          </a:lstStyle>
          <a:p>
            <a:endParaRPr lang="en-US" altLang="en-US"/>
          </a:p>
        </p:txBody>
      </p:sp>
      <p:sp>
        <p:nvSpPr>
          <p:cNvPr id="6" name="Slide Number Placeholder 5"/>
          <p:cNvSpPr>
            <a:spLocks noGrp="1"/>
          </p:cNvSpPr>
          <p:nvPr>
            <p:ph type="sldNum" sz="quarter" idx="12"/>
          </p:nvPr>
        </p:nvSpPr>
        <p:spPr>
          <a:xfrm>
            <a:off x="7372350" y="6248400"/>
            <a:ext cx="2400300" cy="457200"/>
          </a:xfrm>
        </p:spPr>
        <p:txBody>
          <a:bodyPr/>
          <a:lstStyle>
            <a:lvl1pPr>
              <a:defRPr/>
            </a:lvl1pPr>
          </a:lstStyle>
          <a:p>
            <a:fld id="{B34087D3-6A81-4CF0-8905-28E0D755044A}" type="slidenum">
              <a:rPr lang="en-US" altLang="en-US"/>
              <a:pPr/>
              <a:t>‹#›</a:t>
            </a:fld>
            <a:endParaRPr lang="en-US" altLang="en-US"/>
          </a:p>
        </p:txBody>
      </p:sp>
    </p:spTree>
    <p:extLst>
      <p:ext uri="{BB962C8B-B14F-4D97-AF65-F5344CB8AC3E}">
        <p14:creationId xmlns:p14="http://schemas.microsoft.com/office/powerpoint/2010/main" val="2106329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8293" name="Line 5"/>
          <p:cNvSpPr>
            <a:spLocks noChangeShapeType="1"/>
          </p:cNvSpPr>
          <p:nvPr userDrawn="1"/>
        </p:nvSpPr>
        <p:spPr bwMode="auto">
          <a:xfrm>
            <a:off x="1543050" y="1524000"/>
            <a:ext cx="82296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8294" name="Rectangle 6"/>
          <p:cNvSpPr>
            <a:spLocks noGrp="1" noChangeArrowheads="1"/>
          </p:cNvSpPr>
          <p:nvPr>
            <p:ph type="title"/>
          </p:nvPr>
        </p:nvSpPr>
        <p:spPr bwMode="auto">
          <a:xfrm>
            <a:off x="1541463" y="301625"/>
            <a:ext cx="822801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68295" name="Rectangle 7"/>
          <p:cNvSpPr>
            <a:spLocks noGrp="1" noChangeArrowheads="1"/>
          </p:cNvSpPr>
          <p:nvPr>
            <p:ph type="body" idx="1"/>
          </p:nvPr>
        </p:nvSpPr>
        <p:spPr bwMode="auto">
          <a:xfrm>
            <a:off x="1541463" y="1827213"/>
            <a:ext cx="8228012"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8296" name="Rectangle 8"/>
          <p:cNvSpPr>
            <a:spLocks noGrp="1" noChangeArrowheads="1"/>
          </p:cNvSpPr>
          <p:nvPr>
            <p:ph type="dt" sz="half" idx="2"/>
          </p:nvPr>
        </p:nvSpPr>
        <p:spPr bwMode="auto">
          <a:xfrm>
            <a:off x="514350" y="6248400"/>
            <a:ext cx="2400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b="0"/>
            </a:lvl1pPr>
          </a:lstStyle>
          <a:p>
            <a:endParaRPr lang="en-US" altLang="en-US"/>
          </a:p>
        </p:txBody>
      </p:sp>
      <p:sp>
        <p:nvSpPr>
          <p:cNvPr id="268297" name="Rectangle 9"/>
          <p:cNvSpPr>
            <a:spLocks noGrp="1" noChangeArrowheads="1"/>
          </p:cNvSpPr>
          <p:nvPr>
            <p:ph type="ftr" sz="quarter" idx="3"/>
          </p:nvPr>
        </p:nvSpPr>
        <p:spPr bwMode="auto">
          <a:xfrm>
            <a:off x="3514725" y="6248400"/>
            <a:ext cx="3257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b="0"/>
            </a:lvl1pPr>
          </a:lstStyle>
          <a:p>
            <a:endParaRPr lang="en-US" altLang="en-US"/>
          </a:p>
        </p:txBody>
      </p:sp>
      <p:sp>
        <p:nvSpPr>
          <p:cNvPr id="268298" name="Rectangle 10"/>
          <p:cNvSpPr>
            <a:spLocks noGrp="1" noChangeArrowheads="1"/>
          </p:cNvSpPr>
          <p:nvPr>
            <p:ph type="sldNum" sz="quarter" idx="4"/>
          </p:nvPr>
        </p:nvSpPr>
        <p:spPr bwMode="auto">
          <a:xfrm>
            <a:off x="7372350" y="6248400"/>
            <a:ext cx="2400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lvl1pPr>
          </a:lstStyle>
          <a:p>
            <a:fld id="{C4048DE6-8429-43E0-A3F9-20969CD5C734}" type="slidenum">
              <a:rPr lang="en-US" altLang="en-US"/>
              <a:pPr/>
              <a:t>‹#›</a:t>
            </a:fld>
            <a:endParaRPr lang="en-US" altLang="en-US"/>
          </a:p>
        </p:txBody>
      </p:sp>
      <p:pic>
        <p:nvPicPr>
          <p:cNvPr id="268300" name="Picture 3722" descr="penn_fulllogo"/>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14300" y="6480175"/>
            <a:ext cx="914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Lst>
  <p:txStyles>
    <p:titleStyle>
      <a:lvl1pPr algn="l" rtl="0" fontAlgn="base">
        <a:spcBef>
          <a:spcPct val="0"/>
        </a:spcBef>
        <a:spcAft>
          <a:spcPct val="0"/>
        </a:spcAft>
        <a:defRPr sz="3600" kern="1200">
          <a:solidFill>
            <a:srgbClr val="000066"/>
          </a:solidFill>
          <a:latin typeface="+mj-lt"/>
          <a:ea typeface="+mj-ea"/>
          <a:cs typeface="+mj-cs"/>
        </a:defRPr>
      </a:lvl1pPr>
      <a:lvl2pPr algn="l" rtl="0" fontAlgn="base">
        <a:spcBef>
          <a:spcPct val="0"/>
        </a:spcBef>
        <a:spcAft>
          <a:spcPct val="0"/>
        </a:spcAft>
        <a:defRPr sz="3600">
          <a:solidFill>
            <a:srgbClr val="000066"/>
          </a:solidFill>
          <a:latin typeface="Arial" panose="020B0604020202020204" pitchFamily="34" charset="0"/>
        </a:defRPr>
      </a:lvl2pPr>
      <a:lvl3pPr algn="l" rtl="0" fontAlgn="base">
        <a:spcBef>
          <a:spcPct val="0"/>
        </a:spcBef>
        <a:spcAft>
          <a:spcPct val="0"/>
        </a:spcAft>
        <a:defRPr sz="3600">
          <a:solidFill>
            <a:srgbClr val="000066"/>
          </a:solidFill>
          <a:latin typeface="Arial" panose="020B0604020202020204" pitchFamily="34" charset="0"/>
        </a:defRPr>
      </a:lvl3pPr>
      <a:lvl4pPr algn="l" rtl="0" fontAlgn="base">
        <a:spcBef>
          <a:spcPct val="0"/>
        </a:spcBef>
        <a:spcAft>
          <a:spcPct val="0"/>
        </a:spcAft>
        <a:defRPr sz="3600">
          <a:solidFill>
            <a:srgbClr val="000066"/>
          </a:solidFill>
          <a:latin typeface="Arial" panose="020B0604020202020204" pitchFamily="34" charset="0"/>
        </a:defRPr>
      </a:lvl4pPr>
      <a:lvl5pPr algn="l" rtl="0" fontAlgn="base">
        <a:spcBef>
          <a:spcPct val="0"/>
        </a:spcBef>
        <a:spcAft>
          <a:spcPct val="0"/>
        </a:spcAft>
        <a:defRPr sz="3600">
          <a:solidFill>
            <a:srgbClr val="000066"/>
          </a:solidFill>
          <a:latin typeface="Arial" panose="020B0604020202020204" pitchFamily="34" charset="0"/>
        </a:defRPr>
      </a:lvl5pPr>
      <a:lvl6pPr marL="457200" algn="l" rtl="0" fontAlgn="base">
        <a:spcBef>
          <a:spcPct val="0"/>
        </a:spcBef>
        <a:spcAft>
          <a:spcPct val="0"/>
        </a:spcAft>
        <a:defRPr sz="3600">
          <a:solidFill>
            <a:srgbClr val="000066"/>
          </a:solidFill>
          <a:latin typeface="Arial" panose="020B0604020202020204" pitchFamily="34" charset="0"/>
        </a:defRPr>
      </a:lvl6pPr>
      <a:lvl7pPr marL="914400" algn="l" rtl="0" fontAlgn="base">
        <a:spcBef>
          <a:spcPct val="0"/>
        </a:spcBef>
        <a:spcAft>
          <a:spcPct val="0"/>
        </a:spcAft>
        <a:defRPr sz="3600">
          <a:solidFill>
            <a:srgbClr val="000066"/>
          </a:solidFill>
          <a:latin typeface="Arial" panose="020B0604020202020204" pitchFamily="34" charset="0"/>
        </a:defRPr>
      </a:lvl7pPr>
      <a:lvl8pPr marL="1371600" algn="l" rtl="0" fontAlgn="base">
        <a:spcBef>
          <a:spcPct val="0"/>
        </a:spcBef>
        <a:spcAft>
          <a:spcPct val="0"/>
        </a:spcAft>
        <a:defRPr sz="3600">
          <a:solidFill>
            <a:srgbClr val="000066"/>
          </a:solidFill>
          <a:latin typeface="Arial" panose="020B0604020202020204" pitchFamily="34" charset="0"/>
        </a:defRPr>
      </a:lvl8pPr>
      <a:lvl9pPr marL="1828800" algn="l" rtl="0" fontAlgn="base">
        <a:spcBef>
          <a:spcPct val="0"/>
        </a:spcBef>
        <a:spcAft>
          <a:spcPct val="0"/>
        </a:spcAft>
        <a:defRPr sz="3600">
          <a:solidFill>
            <a:srgbClr val="000066"/>
          </a:solidFill>
          <a:latin typeface="Arial" panose="020B0604020202020204" pitchFamily="34" charset="0"/>
        </a:defRPr>
      </a:lvl9pPr>
    </p:titleStyle>
    <p:bodyStyle>
      <a:lvl1pPr marL="342900" indent="-342900" algn="l" rtl="0" fontAlgn="base">
        <a:spcBef>
          <a:spcPct val="20000"/>
        </a:spcBef>
        <a:spcAft>
          <a:spcPct val="0"/>
        </a:spcAft>
        <a:buClr>
          <a:srgbClr val="000066"/>
        </a:buClr>
        <a:buChar char="•"/>
        <a:defRPr sz="2900" kern="1200">
          <a:solidFill>
            <a:schemeClr val="tx1"/>
          </a:solidFill>
          <a:latin typeface="+mn-lt"/>
          <a:ea typeface="+mn-ea"/>
          <a:cs typeface="+mn-cs"/>
        </a:defRPr>
      </a:lvl1pPr>
      <a:lvl2pPr marL="742950" indent="-285750" algn="l" rtl="0" fontAlgn="base">
        <a:spcBef>
          <a:spcPct val="20000"/>
        </a:spcBef>
        <a:spcAft>
          <a:spcPct val="0"/>
        </a:spcAft>
        <a:buClr>
          <a:srgbClr val="000066"/>
        </a:buClr>
        <a:buChar char="•"/>
        <a:defRPr sz="2500" kern="1200">
          <a:solidFill>
            <a:schemeClr val="tx1"/>
          </a:solidFill>
          <a:latin typeface="+mn-lt"/>
          <a:ea typeface="+mn-ea"/>
          <a:cs typeface="+mn-cs"/>
        </a:defRPr>
      </a:lvl2pPr>
      <a:lvl3pPr marL="1143000" indent="-228600" algn="l" rtl="0" fontAlgn="base">
        <a:spcBef>
          <a:spcPct val="20000"/>
        </a:spcBef>
        <a:spcAft>
          <a:spcPct val="0"/>
        </a:spcAft>
        <a:buClr>
          <a:srgbClr val="000066"/>
        </a:buClr>
        <a:buChar char="•"/>
        <a:defRPr sz="2200" kern="1200">
          <a:solidFill>
            <a:schemeClr val="tx1"/>
          </a:solidFill>
          <a:latin typeface="+mn-lt"/>
          <a:ea typeface="+mn-ea"/>
          <a:cs typeface="+mn-cs"/>
        </a:defRPr>
      </a:lvl3pPr>
      <a:lvl4pPr marL="1600200" indent="-228600" algn="l" rtl="0" fontAlgn="base">
        <a:spcBef>
          <a:spcPct val="20000"/>
        </a:spcBef>
        <a:spcAft>
          <a:spcPct val="0"/>
        </a:spcAft>
        <a:buClr>
          <a:srgbClr val="000066"/>
        </a:buClr>
        <a:buChar char="•"/>
        <a:defRPr sz="1900" kern="1200">
          <a:solidFill>
            <a:schemeClr val="tx1"/>
          </a:solidFill>
          <a:latin typeface="+mn-lt"/>
          <a:ea typeface="+mn-ea"/>
          <a:cs typeface="+mn-cs"/>
        </a:defRPr>
      </a:lvl4pPr>
      <a:lvl5pPr marL="2057400" indent="-228600" algn="l" rtl="0" fontAlgn="base">
        <a:spcBef>
          <a:spcPct val="20000"/>
        </a:spcBef>
        <a:spcAft>
          <a:spcPct val="0"/>
        </a:spcAft>
        <a:buClr>
          <a:srgbClr val="000066"/>
        </a:buClr>
        <a:buChar char="•"/>
        <a:defRPr sz="1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3" name="Rectangle 7"/>
          <p:cNvSpPr>
            <a:spLocks noGrp="1" noChangeArrowheads="1"/>
          </p:cNvSpPr>
          <p:nvPr>
            <p:ph type="ctrTitle"/>
          </p:nvPr>
        </p:nvSpPr>
        <p:spPr>
          <a:xfrm>
            <a:off x="667776" y="2975220"/>
            <a:ext cx="7239000" cy="1292225"/>
          </a:xfrm>
          <a:solidFill>
            <a:schemeClr val="bg1"/>
          </a:solidFill>
        </p:spPr>
        <p:txBody>
          <a:bodyPr/>
          <a:lstStyle/>
          <a:p>
            <a:r>
              <a:rPr lang="en-US" altLang="en-US" sz="3600" dirty="0" smtClean="0"/>
              <a:t>Confusion Perfusion:</a:t>
            </a:r>
            <a:br>
              <a:rPr lang="en-US" altLang="en-US" sz="3600" dirty="0" smtClean="0"/>
            </a:br>
            <a:r>
              <a:rPr lang="en-US" altLang="en-US" sz="3600" dirty="0" smtClean="0"/>
              <a:t>Behavioral Changes in PCA Stroke</a:t>
            </a:r>
            <a:endParaRPr lang="en-US" altLang="en-US" sz="3600" dirty="0"/>
          </a:p>
        </p:txBody>
      </p:sp>
      <p:sp>
        <p:nvSpPr>
          <p:cNvPr id="2" name="Subtitle 1"/>
          <p:cNvSpPr>
            <a:spLocks noGrp="1"/>
          </p:cNvSpPr>
          <p:nvPr>
            <p:ph type="subTitle" idx="1"/>
          </p:nvPr>
        </p:nvSpPr>
        <p:spPr>
          <a:xfrm>
            <a:off x="667776" y="4694903"/>
            <a:ext cx="8143875" cy="639097"/>
          </a:xfrm>
        </p:spPr>
        <p:txBody>
          <a:bodyPr/>
          <a:lstStyle/>
          <a:p>
            <a:r>
              <a:rPr lang="en-US" sz="1600" dirty="0" smtClean="0"/>
              <a:t>Jonah </a:t>
            </a:r>
            <a:r>
              <a:rPr lang="en-US" sz="1600" dirty="0" err="1" smtClean="0"/>
              <a:t>Zuflacht</a:t>
            </a:r>
            <a:endParaRPr lang="en-US" sz="1600" dirty="0" smtClean="0"/>
          </a:p>
          <a:p>
            <a:r>
              <a:rPr lang="en-US" sz="1600" dirty="0" smtClean="0"/>
              <a:t>5/5/2022</a:t>
            </a:r>
            <a:endParaRPr lang="en-US" sz="16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Week’s Case…</a:t>
            </a:r>
            <a:endParaRPr lang="en-US" dirty="0"/>
          </a:p>
        </p:txBody>
      </p:sp>
      <p:sp>
        <p:nvSpPr>
          <p:cNvPr id="3" name="Content Placeholder 2"/>
          <p:cNvSpPr>
            <a:spLocks noGrp="1"/>
          </p:cNvSpPr>
          <p:nvPr>
            <p:ph idx="1"/>
          </p:nvPr>
        </p:nvSpPr>
        <p:spPr/>
        <p:txBody>
          <a:bodyPr/>
          <a:lstStyle/>
          <a:p>
            <a:r>
              <a:rPr lang="en-US" dirty="0" smtClean="0"/>
              <a:t>84 year old woman with sudden onset confusion.</a:t>
            </a:r>
          </a:p>
          <a:p>
            <a:r>
              <a:rPr lang="en-US" dirty="0" smtClean="0"/>
              <a:t>Patient </a:t>
            </a:r>
            <a:r>
              <a:rPr lang="en-US" dirty="0"/>
              <a:t>tearful, agitated throughout </a:t>
            </a:r>
            <a:r>
              <a:rPr lang="en-US" dirty="0" smtClean="0"/>
              <a:t>encounter, repeating </a:t>
            </a:r>
            <a:r>
              <a:rPr lang="en-US" dirty="0"/>
              <a:t>the phrase, "I don't know what you people want me to do."</a:t>
            </a:r>
          </a:p>
          <a:p>
            <a:r>
              <a:rPr lang="en-US" dirty="0"/>
              <a:t>Yelling repeatedly, "help me, help me." Asking, "what's wrong with me?" When asked the month, states "I'm scared to death."</a:t>
            </a:r>
          </a:p>
        </p:txBody>
      </p:sp>
    </p:spTree>
    <p:extLst>
      <p:ext uri="{BB962C8B-B14F-4D97-AF65-F5344CB8AC3E}">
        <p14:creationId xmlns:p14="http://schemas.microsoft.com/office/powerpoint/2010/main" val="276745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Image name]" descr="[Image description]"/>
          <p:cNvPicPr>
            <a:picLocks noChangeAspect="1"/>
          </p:cNvPicPr>
          <p:nvPr/>
        </p:nvPicPr>
        <p:blipFill>
          <a:blip r:embed="rId2" cstate="print"/>
          <a:stretch>
            <a:fillRect/>
          </a:stretch>
        </p:blipFill>
        <p:spPr>
          <a:xfrm>
            <a:off x="-1541826" y="0"/>
            <a:ext cx="14118546" cy="6996734"/>
          </a:xfrm>
          <a:prstGeom prst="rect">
            <a:avLst/>
          </a:prstGeom>
        </p:spPr>
      </p:pic>
    </p:spTree>
    <p:extLst>
      <p:ext uri="{BB962C8B-B14F-4D97-AF65-F5344CB8AC3E}">
        <p14:creationId xmlns:p14="http://schemas.microsoft.com/office/powerpoint/2010/main" val="27623675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name]" descr="[Image description]"/>
          <p:cNvPicPr>
            <a:picLocks noChangeAspect="1"/>
          </p:cNvPicPr>
          <p:nvPr/>
        </p:nvPicPr>
        <p:blipFill>
          <a:blip r:embed="rId2" cstate="print"/>
          <a:stretch>
            <a:fillRect/>
          </a:stretch>
        </p:blipFill>
        <p:spPr>
          <a:xfrm>
            <a:off x="1285875" y="1533636"/>
            <a:ext cx="7715250" cy="3790730"/>
          </a:xfrm>
          <a:prstGeom prst="rect">
            <a:avLst/>
          </a:prstGeom>
        </p:spPr>
      </p:pic>
    </p:spTree>
    <p:extLst>
      <p:ext uri="{BB962C8B-B14F-4D97-AF65-F5344CB8AC3E}">
        <p14:creationId xmlns:p14="http://schemas.microsoft.com/office/powerpoint/2010/main" val="32104391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name]" descr="[Image description]"/>
          <p:cNvPicPr>
            <a:picLocks noChangeAspect="1"/>
          </p:cNvPicPr>
          <p:nvPr/>
        </p:nvPicPr>
        <p:blipFill>
          <a:blip r:embed="rId2" cstate="print"/>
          <a:stretch>
            <a:fillRect/>
          </a:stretch>
        </p:blipFill>
        <p:spPr>
          <a:xfrm>
            <a:off x="1285875" y="1533636"/>
            <a:ext cx="7715250" cy="3790730"/>
          </a:xfrm>
          <a:prstGeom prst="rect">
            <a:avLst/>
          </a:prstGeom>
        </p:spPr>
      </p:pic>
    </p:spTree>
    <p:extLst>
      <p:ext uri="{BB962C8B-B14F-4D97-AF65-F5344CB8AC3E}">
        <p14:creationId xmlns:p14="http://schemas.microsoft.com/office/powerpoint/2010/main" val="8133229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name]" descr="[Image description]"/>
          <p:cNvPicPr>
            <a:picLocks noChangeAspect="1"/>
          </p:cNvPicPr>
          <p:nvPr/>
        </p:nvPicPr>
        <p:blipFill>
          <a:blip r:embed="rId2" cstate="print"/>
          <a:stretch>
            <a:fillRect/>
          </a:stretch>
        </p:blipFill>
        <p:spPr>
          <a:xfrm>
            <a:off x="1285875" y="1533636"/>
            <a:ext cx="7715250" cy="3790730"/>
          </a:xfrm>
          <a:prstGeom prst="rect">
            <a:avLst/>
          </a:prstGeom>
        </p:spPr>
      </p:pic>
    </p:spTree>
    <p:extLst>
      <p:ext uri="{BB962C8B-B14F-4D97-AF65-F5344CB8AC3E}">
        <p14:creationId xmlns:p14="http://schemas.microsoft.com/office/powerpoint/2010/main" val="15034400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name]" descr="[Image description]"/>
          <p:cNvPicPr>
            <a:picLocks noChangeAspect="1"/>
          </p:cNvPicPr>
          <p:nvPr/>
        </p:nvPicPr>
        <p:blipFill>
          <a:blip r:embed="rId2" cstate="print"/>
          <a:stretch>
            <a:fillRect/>
          </a:stretch>
        </p:blipFill>
        <p:spPr>
          <a:xfrm>
            <a:off x="1285875" y="1533636"/>
            <a:ext cx="7715250" cy="3790730"/>
          </a:xfrm>
          <a:prstGeom prst="rect">
            <a:avLst/>
          </a:prstGeom>
        </p:spPr>
      </p:pic>
    </p:spTree>
    <p:extLst>
      <p:ext uri="{BB962C8B-B14F-4D97-AF65-F5344CB8AC3E}">
        <p14:creationId xmlns:p14="http://schemas.microsoft.com/office/powerpoint/2010/main" val="20491825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Miller Fisher (1983)</a:t>
            </a:r>
            <a:endParaRPr lang="en-US" dirty="0"/>
          </a:p>
        </p:txBody>
      </p:sp>
      <p:sp>
        <p:nvSpPr>
          <p:cNvPr id="3" name="Content Placeholder 2"/>
          <p:cNvSpPr>
            <a:spLocks noGrp="1"/>
          </p:cNvSpPr>
          <p:nvPr>
            <p:ph idx="1"/>
          </p:nvPr>
        </p:nvSpPr>
        <p:spPr/>
        <p:txBody>
          <a:bodyPr/>
          <a:lstStyle/>
          <a:p>
            <a:r>
              <a:rPr lang="en-US" dirty="0" err="1" smtClean="0"/>
              <a:t>Abulic</a:t>
            </a:r>
            <a:r>
              <a:rPr lang="en-US" dirty="0" smtClean="0"/>
              <a:t> patients had lesions in the upper mesencephalic tegmentum, </a:t>
            </a:r>
            <a:r>
              <a:rPr lang="en-US" dirty="0" err="1" smtClean="0"/>
              <a:t>substania</a:t>
            </a:r>
            <a:r>
              <a:rPr lang="en-US" dirty="0" smtClean="0"/>
              <a:t> </a:t>
            </a:r>
            <a:r>
              <a:rPr lang="en-US" dirty="0" err="1" smtClean="0"/>
              <a:t>nigra</a:t>
            </a:r>
            <a:r>
              <a:rPr lang="en-US" dirty="0" smtClean="0"/>
              <a:t>, medial thalami, striatum, and frontal lobes</a:t>
            </a:r>
          </a:p>
          <a:p>
            <a:r>
              <a:rPr lang="en-US" dirty="0" smtClean="0"/>
              <a:t>Hyperactive agitated patients had lesions in posterior portions of the cerebral hemispheres in the temporal, occipital, and inferior parietal lobes…many had infarcts that involved the limbic cortex</a:t>
            </a:r>
            <a:endParaRPr lang="en-US" dirty="0"/>
          </a:p>
        </p:txBody>
      </p:sp>
    </p:spTree>
    <p:extLst>
      <p:ext uri="{BB962C8B-B14F-4D97-AF65-F5344CB8AC3E}">
        <p14:creationId xmlns:p14="http://schemas.microsoft.com/office/powerpoint/2010/main" val="275118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2" name="Picture 1"/>
          <p:cNvPicPr>
            <a:picLocks noChangeAspect="1"/>
          </p:cNvPicPr>
          <p:nvPr/>
        </p:nvPicPr>
        <p:blipFill>
          <a:blip r:embed="rId3"/>
          <a:stretch>
            <a:fillRect/>
          </a:stretch>
        </p:blipFill>
        <p:spPr>
          <a:xfrm>
            <a:off x="38100" y="76200"/>
            <a:ext cx="10226795" cy="4651375"/>
          </a:xfrm>
          <a:prstGeom prst="rect">
            <a:avLst/>
          </a:prstGeom>
        </p:spPr>
      </p:pic>
    </p:spTree>
    <p:extLst>
      <p:ext uri="{BB962C8B-B14F-4D97-AF65-F5344CB8AC3E}">
        <p14:creationId xmlns:p14="http://schemas.microsoft.com/office/powerpoint/2010/main" val="12216250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71500" y="301625"/>
            <a:ext cx="9413292" cy="6035580"/>
          </a:xfrm>
          <a:prstGeom prst="rect">
            <a:avLst/>
          </a:prstGeom>
        </p:spPr>
      </p:pic>
      <p:sp>
        <p:nvSpPr>
          <p:cNvPr id="5" name="Rectangle 4"/>
          <p:cNvSpPr/>
          <p:nvPr/>
        </p:nvSpPr>
        <p:spPr bwMode="auto">
          <a:xfrm>
            <a:off x="571500" y="1676400"/>
            <a:ext cx="9296400" cy="609600"/>
          </a:xfrm>
          <a:prstGeom prst="rect">
            <a:avLst/>
          </a:prstGeom>
          <a:solidFill>
            <a:srgbClr val="FFFF00">
              <a:alpha val="3000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Verdana" panose="020B0604030504040204" pitchFamily="34" charset="0"/>
            </a:endParaRPr>
          </a:p>
        </p:txBody>
      </p:sp>
      <p:sp>
        <p:nvSpPr>
          <p:cNvPr id="6" name="Rectangle 5"/>
          <p:cNvSpPr/>
          <p:nvPr/>
        </p:nvSpPr>
        <p:spPr bwMode="auto">
          <a:xfrm>
            <a:off x="571500" y="4572000"/>
            <a:ext cx="9296400" cy="990600"/>
          </a:xfrm>
          <a:prstGeom prst="rect">
            <a:avLst/>
          </a:prstGeom>
          <a:solidFill>
            <a:srgbClr val="FFFF00">
              <a:alpha val="3000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Verdana" panose="020B0604030504040204" pitchFamily="34" charset="0"/>
            </a:endParaRPr>
          </a:p>
        </p:txBody>
      </p:sp>
    </p:spTree>
    <p:extLst>
      <p:ext uri="{BB962C8B-B14F-4D97-AF65-F5344CB8AC3E}">
        <p14:creationId xmlns:p14="http://schemas.microsoft.com/office/powerpoint/2010/main" val="5264461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95300" y="796925"/>
            <a:ext cx="9601200" cy="4689854"/>
          </a:xfrm>
          <a:prstGeom prst="rect">
            <a:avLst/>
          </a:prstGeom>
        </p:spPr>
      </p:pic>
      <p:sp>
        <p:nvSpPr>
          <p:cNvPr id="5" name="Rectangle 4"/>
          <p:cNvSpPr/>
          <p:nvPr/>
        </p:nvSpPr>
        <p:spPr bwMode="auto">
          <a:xfrm>
            <a:off x="495301" y="1600200"/>
            <a:ext cx="9601199" cy="838200"/>
          </a:xfrm>
          <a:prstGeom prst="rect">
            <a:avLst/>
          </a:prstGeom>
          <a:solidFill>
            <a:srgbClr val="FFFF00">
              <a:alpha val="3000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Verdana" panose="020B0604030504040204" pitchFamily="34" charset="0"/>
            </a:endParaRPr>
          </a:p>
        </p:txBody>
      </p:sp>
    </p:spTree>
    <p:extLst>
      <p:ext uri="{BB962C8B-B14F-4D97-AF65-F5344CB8AC3E}">
        <p14:creationId xmlns:p14="http://schemas.microsoft.com/office/powerpoint/2010/main" val="14332776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7300" y="1066800"/>
            <a:ext cx="10402400" cy="3429000"/>
          </a:xfrm>
          <a:prstGeom prst="rect">
            <a:avLst/>
          </a:prstGeom>
        </p:spPr>
      </p:pic>
      <p:sp>
        <p:nvSpPr>
          <p:cNvPr id="6" name="Rectangle 5"/>
          <p:cNvSpPr/>
          <p:nvPr/>
        </p:nvSpPr>
        <p:spPr>
          <a:xfrm>
            <a:off x="5676900" y="6477000"/>
            <a:ext cx="5105400" cy="261610"/>
          </a:xfrm>
          <a:prstGeom prst="rect">
            <a:avLst/>
          </a:prstGeom>
        </p:spPr>
        <p:txBody>
          <a:bodyPr wrap="square">
            <a:spAutoFit/>
          </a:bodyPr>
          <a:lstStyle/>
          <a:p>
            <a:r>
              <a:rPr lang="de-DE" sz="1100" b="0" i="1" dirty="0">
                <a:solidFill>
                  <a:srgbClr val="333333"/>
                </a:solidFill>
                <a:latin typeface="Guardian TextSans Web"/>
              </a:rPr>
              <a:t>Arch Neurol. </a:t>
            </a:r>
            <a:r>
              <a:rPr lang="de-DE" sz="1100" b="0" dirty="0">
                <a:solidFill>
                  <a:srgbClr val="333333"/>
                </a:solidFill>
                <a:latin typeface="Guardian TextSans Web"/>
              </a:rPr>
              <a:t>2007;64(7):1029-1033. doi:10.1001/archneur.64.7.1029</a:t>
            </a:r>
            <a:endParaRPr lang="en-US" sz="1100" dirty="0"/>
          </a:p>
        </p:txBody>
      </p:sp>
    </p:spTree>
    <p:extLst>
      <p:ext uri="{BB962C8B-B14F-4D97-AF65-F5344CB8AC3E}">
        <p14:creationId xmlns:p14="http://schemas.microsoft.com/office/powerpoint/2010/main" val="38559912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Why?</a:t>
            </a:r>
            <a:endParaRPr lang="en-US" dirty="0"/>
          </a:p>
        </p:txBody>
      </p:sp>
      <p:sp>
        <p:nvSpPr>
          <p:cNvPr id="3" name="Content Placeholder 2"/>
          <p:cNvSpPr>
            <a:spLocks noGrp="1"/>
          </p:cNvSpPr>
          <p:nvPr>
            <p:ph idx="1"/>
          </p:nvPr>
        </p:nvSpPr>
        <p:spPr/>
        <p:txBody>
          <a:bodyPr/>
          <a:lstStyle/>
          <a:p>
            <a:r>
              <a:rPr lang="en-US" sz="3200" dirty="0">
                <a:latin typeface="Times New Roman" panose="02020603050405020304" pitchFamily="18" charset="0"/>
              </a:rPr>
              <a:t>L</a:t>
            </a:r>
            <a:r>
              <a:rPr lang="en-US" sz="3200" dirty="0" smtClean="0">
                <a:latin typeface="Times New Roman" panose="02020603050405020304" pitchFamily="18" charset="0"/>
              </a:rPr>
              <a:t>imbic system? Amygdala? </a:t>
            </a:r>
          </a:p>
          <a:p>
            <a:r>
              <a:rPr lang="en-US" sz="3200" dirty="0">
                <a:latin typeface="Times New Roman" panose="02020603050405020304" pitchFamily="18" charset="0"/>
              </a:rPr>
              <a:t>I</a:t>
            </a:r>
            <a:r>
              <a:rPr lang="en-US" sz="3200" dirty="0" smtClean="0">
                <a:latin typeface="Times New Roman" panose="02020603050405020304" pitchFamily="18" charset="0"/>
              </a:rPr>
              <a:t>nterruption of </a:t>
            </a:r>
            <a:r>
              <a:rPr lang="en-US" sz="3200" dirty="0" err="1">
                <a:latin typeface="Times New Roman" panose="02020603050405020304" pitchFamily="18" charset="0"/>
              </a:rPr>
              <a:t>occipitolimbic</a:t>
            </a:r>
            <a:r>
              <a:rPr lang="en-US" sz="3200" dirty="0">
                <a:latin typeface="Times New Roman" panose="02020603050405020304" pitchFamily="18" charset="0"/>
              </a:rPr>
              <a:t> </a:t>
            </a:r>
            <a:r>
              <a:rPr lang="en-US" sz="3200" dirty="0" smtClean="0">
                <a:latin typeface="Times New Roman" panose="02020603050405020304" pitchFamily="18" charset="0"/>
              </a:rPr>
              <a:t>connections?</a:t>
            </a:r>
          </a:p>
          <a:p>
            <a:r>
              <a:rPr lang="en-US" sz="3200" dirty="0">
                <a:latin typeface="Times New Roman" panose="02020603050405020304" pitchFamily="18" charset="0"/>
              </a:rPr>
              <a:t>M</a:t>
            </a:r>
            <a:r>
              <a:rPr lang="en-US" sz="3200" dirty="0" smtClean="0">
                <a:latin typeface="Times New Roman" panose="02020603050405020304" pitchFamily="18" charset="0"/>
              </a:rPr>
              <a:t>ore </a:t>
            </a:r>
            <a:r>
              <a:rPr lang="en-US" sz="3200" dirty="0">
                <a:latin typeface="Times New Roman" panose="02020603050405020304" pitchFamily="18" charset="0"/>
              </a:rPr>
              <a:t>diffuse structure such as the serotoninergic </a:t>
            </a:r>
            <a:r>
              <a:rPr lang="en-US" sz="3200" dirty="0" smtClean="0">
                <a:latin typeface="Times New Roman" panose="02020603050405020304" pitchFamily="18" charset="0"/>
              </a:rPr>
              <a:t>system? </a:t>
            </a:r>
            <a:endParaRPr lang="en-US" dirty="0"/>
          </a:p>
        </p:txBody>
      </p:sp>
    </p:spTree>
    <p:extLst>
      <p:ext uri="{BB962C8B-B14F-4D97-AF65-F5344CB8AC3E}">
        <p14:creationId xmlns:p14="http://schemas.microsoft.com/office/powerpoint/2010/main" val="858716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000" b="1" i="0" u="none" strike="noStrike" cap="none" normalizeH="0" baseline="0" smtClean="0">
            <a:ln>
              <a:noFill/>
            </a:ln>
            <a:solidFill>
              <a:schemeClr val="tx1"/>
            </a:solidFill>
            <a:effectLst/>
            <a:latin typeface="Verdan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000" b="1" i="0" u="none" strike="noStrike" cap="none" normalizeH="0" baseline="0" smtClean="0">
            <a:ln>
              <a:noFill/>
            </a:ln>
            <a:solidFill>
              <a:schemeClr val="tx1"/>
            </a:solidFill>
            <a:effectLst/>
            <a:latin typeface="Verdana" panose="020B0604030504040204" pitchFamily="34"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Eclipse</Template>
  <TotalTime>33837</TotalTime>
  <Words>301</Words>
  <Application>Microsoft Office PowerPoint</Application>
  <PresentationFormat>35mm Slides</PresentationFormat>
  <Paragraphs>18</Paragraphs>
  <Slides>13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Guardian TextSans Web</vt:lpstr>
      <vt:lpstr>Times New Roman</vt:lpstr>
      <vt:lpstr>Verdana</vt:lpstr>
      <vt:lpstr>Eclipse</vt:lpstr>
      <vt:lpstr>Confusion Perfusion: Behavioral Changes in PCA Stroke</vt:lpstr>
      <vt:lpstr>Last Week’s Case…</vt:lpstr>
      <vt:lpstr>PowerPoint Presentation</vt:lpstr>
      <vt:lpstr>PowerPoint Presentation</vt:lpstr>
      <vt:lpstr>PowerPoint Presentation</vt:lpstr>
      <vt:lpstr>PowerPoint Presentation</vt:lpstr>
      <vt:lpstr>PowerPoint Presentation</vt:lpstr>
      <vt:lpstr>Miller Fisher (1983)</vt:lpstr>
      <vt:lpstr>PowerPoint Presentation</vt:lpstr>
      <vt:lpstr>PowerPoint Presentation</vt:lpstr>
      <vt:lpstr>PowerPoint Presentation</vt:lpstr>
      <vt:lpstr>PowerPoint Presentation</vt:lpstr>
      <vt:lpstr>But Why?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 to t-PA Treatment</dc:title>
  <dc:creator>Scott E. Kasner</dc:creator>
  <cp:lastModifiedBy>Zuflacht, Jonah</cp:lastModifiedBy>
  <cp:revision>237</cp:revision>
  <dcterms:created xsi:type="dcterms:W3CDTF">1995-06-17T23:31:02Z</dcterms:created>
  <dcterms:modified xsi:type="dcterms:W3CDTF">2022-05-05T17:17:54Z</dcterms:modified>
</cp:coreProperties>
</file>