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60" r:id="rId5"/>
    <p:sldId id="259" r:id="rId6"/>
    <p:sldId id="263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599"/>
  </p:normalViewPr>
  <p:slideViewPr>
    <p:cSldViewPr snapToGrid="0">
      <p:cViewPr varScale="1">
        <p:scale>
          <a:sx n="88" d="100"/>
          <a:sy n="88" d="100"/>
        </p:scale>
        <p:origin x="184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4C07E-F2D6-039C-9A21-FC067F03A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9862D-7EC8-4299-AF40-D9CE3DFB87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53C4A-D6BA-6DAA-5AE5-0928E447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17D79-F012-C222-752E-ADB3BA1B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9A2F6-19D0-958E-D6BB-BD5B3D871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3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795B-E0C5-27C1-7BD7-6383495C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33EEA-B586-706D-DB78-28C259DFB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05E97-78DD-7BFA-691F-98940E744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3B1A6-33E6-EF24-894C-F5D2EFAE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B3E53-C707-0AB3-C079-F90CFFB9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5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75FF6-B938-0927-2B07-E92086B92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62CC1-6979-FA48-85CA-711351FC2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B609A-08F4-53DC-3715-910EEF493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FB5B2-EE0C-FCBE-3A89-E5D0687B5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C1B67-B08B-E34F-25BC-4982BCE3F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9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94D8C-59BA-A478-C589-5832D557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E4649-6735-0019-A5B8-08FE998F5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4DE66-E6FC-DA34-FFA9-2BAB8CC3A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85536-2A66-4D6C-9A1E-F816715FA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23CEF-0491-63E6-2A77-182E29E7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5BA89-8760-BAA3-0085-5A5D6D090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4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C3764-5C72-45D7-4058-35493D70A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8D06F-5066-A356-5C00-C09F35AFB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7D750-A1AB-CBC4-D4A3-559940385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6016B0-9F11-3FD8-763F-F79B331CD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0D2D3-EE68-102E-526E-E31DE5FAA8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06483A-0AD1-B9E5-F84E-D88005822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2FF5B6-B95F-EDFD-97C6-AEE3FD63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F14CA8-982C-62B8-B0F7-9B35550B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2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9D59C-9AE8-C067-2BF4-16AB67507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16CF82-DDCC-1D03-CCD9-827F7BF7C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224DFF-5652-7FE5-326C-7597E757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5C7A0-A044-AE14-05F8-AF161249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1174E8-5D60-65F7-5761-A7C4081DD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CA2936-9074-6F5E-12BF-C8DA8A9D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6B715-FAC9-83B4-A37A-7C41F0DA5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3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C21F0-8D73-F669-CE79-A23710ECE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6A7EB-F9C7-290C-23E6-60B4EEDC1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DB309-41B4-361F-E3A6-61E404D00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01E25-C7CF-8FC8-FDE5-BDC5786C9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EC851-5BA2-867C-A542-416A77F47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1F99F-F602-2656-013E-56B9DF8F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1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D44E-D0DE-6A13-C1BF-6DBF8EF55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484F16-90C6-87F0-D30A-9255117DE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EA9B3-9C30-0E66-F67C-BCAB033AC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6CE11-8887-75F6-9D1D-670B557E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985D3-3DCF-550F-332B-19A84A6F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CE1C9-3B52-81DF-7218-C0906BB96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1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D692C-AB41-943D-8B3F-865CE5D9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EBAA70-919D-C78A-6DAF-172C145CC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40724-74EB-E59A-2065-ED65D1CEE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FAE30-96D6-8A85-6FD7-30A2FA4A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4F28E-C5A6-243A-D30A-8CA7AE8F6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8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DF972A-A3FC-BE0C-09F4-2B69F8B7F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BCC563-C864-F3B9-D5A6-DC3154909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8BC79-AB87-305A-8E89-0D0EC13A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1A82C-DB9C-0AE5-37B0-03C42378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697AF-48B9-272C-6CBE-9E4C59FD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4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63A1AC-A022-6ACE-888C-8E68059B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47EA0-40D4-D6DA-AC34-3B8E2F6B7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5B145-B478-4B07-3B3D-1A726C86F5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0A1D2-5F05-6946-BD9C-2DD10F6F1BC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0E9FF-D0F0-C22C-6455-58EAB5D3D2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B6F7F-F713-5397-650A-4DE6BC2F9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73361-F791-7443-B330-6A988451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9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1B85-BB0E-B2E1-6DED-B0CC1CCFCA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Caseous Mitral Valve Calcification (C-MAC) and Stroke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F365C-3354-2395-BB71-1636B58B38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7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8AC4-0DCF-2454-1E7F-D8BF3CF3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review of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587C5-98C3-E9CC-FDC2-75A4FB43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Small mobile mass in mitral valve </a:t>
            </a:r>
            <a:r>
              <a:rPr lang="en-US" dirty="0"/>
              <a:t>noted on prior imaging, prior ?subclinical stroke, on DOAC, now with new recurrent migraines with aura c/f recurrent </a:t>
            </a:r>
            <a:r>
              <a:rPr lang="en-US" dirty="0" err="1"/>
              <a:t>cardioembolism</a:t>
            </a:r>
            <a:r>
              <a:rPr lang="en-US" dirty="0"/>
              <a:t> </a:t>
            </a:r>
          </a:p>
          <a:p>
            <a:r>
              <a:rPr lang="en-US" dirty="0"/>
              <a:t>TEE: </a:t>
            </a:r>
            <a:r>
              <a:rPr lang="en-US" dirty="0">
                <a:effectLst/>
                <a:latin typeface="Helvetica" pitchFamily="2" charset="0"/>
              </a:rPr>
              <a:t>There is a small 6-7 mm long filamentous echogenic mobile mitral valve density present on the atrial aspect of the posterior mitral annulus. This may represent</a:t>
            </a:r>
            <a:r>
              <a:rPr lang="en-US" b="1" i="1" dirty="0">
                <a:effectLst/>
                <a:latin typeface="Helvetica" pitchFamily="2" charset="0"/>
              </a:rPr>
              <a:t> thrombus, denuded MAC, or </a:t>
            </a:r>
            <a:r>
              <a:rPr lang="en-US" b="1" i="1" u="sng" dirty="0">
                <a:effectLst/>
                <a:latin typeface="Helvetica" pitchFamily="2" charset="0"/>
              </a:rPr>
              <a:t>caseation</a:t>
            </a:r>
            <a:r>
              <a:rPr lang="en-US" b="1" i="1" dirty="0">
                <a:effectLst/>
                <a:latin typeface="Helvetica" pitchFamily="2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36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207B-06DF-5583-7F94-156EC4D79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Caseous MAC (CMAC)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846CB-548B-6DFD-9E0A-BC7455514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060543" cy="4351338"/>
          </a:xfrm>
        </p:spPr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</a:t>
            </a:r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pectrum </a:t>
            </a:r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  <a:sym typeface="Wingdings" pitchFamily="2" charset="2"/>
              </a:rPr>
              <a:t> 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iquefaction necrosis of MAC</a:t>
            </a:r>
          </a:p>
          <a:p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0.6% of patients with MAC</a:t>
            </a:r>
          </a:p>
          <a:p>
            <a:pPr lvl="1"/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But 2.7% of all MAC in autopsy studies </a:t>
            </a:r>
          </a:p>
          <a:p>
            <a:r>
              <a:rPr lang="en-US" dirty="0"/>
              <a:t>Close to AV node = arrhythmias</a:t>
            </a:r>
          </a:p>
          <a:p>
            <a:r>
              <a:rPr lang="en-US" dirty="0"/>
              <a:t>Also related to MR/HF</a:t>
            </a:r>
            <a:endParaRPr lang="en-US" dirty="0">
              <a:solidFill>
                <a:srgbClr val="212121"/>
              </a:solidFill>
              <a:latin typeface="Cambria" panose="02040503050406030204" pitchFamily="18" charset="0"/>
            </a:endParaRPr>
          </a:p>
          <a:p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More common in women, older patients, ESRD</a:t>
            </a:r>
          </a:p>
          <a:p>
            <a:r>
              <a:rPr lang="en-US" i="1" dirty="0">
                <a:solidFill>
                  <a:srgbClr val="212121"/>
                </a:solidFill>
                <a:latin typeface="Cambria" panose="02040503050406030204" pitchFamily="18" charset="0"/>
              </a:rPr>
              <a:t>No reports of stroke in younger patients that I found </a:t>
            </a:r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1889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E29A3-2A7E-0F27-6874-4E7072D4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Features </a:t>
            </a:r>
          </a:p>
        </p:txBody>
      </p:sp>
      <p:pic>
        <p:nvPicPr>
          <p:cNvPr id="5" name="Content Placeholder 4" descr="A picture containing text, different, posing, colorful&#10;&#10;Description automatically generated">
            <a:extLst>
              <a:ext uri="{FF2B5EF4-FFF2-40B4-BE49-F238E27FC236}">
                <a16:creationId xmlns:a16="http://schemas.microsoft.com/office/drawing/2014/main" id="{B51880B8-C30D-D350-0F1A-6AB3E4C08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7543" y="551137"/>
            <a:ext cx="2564713" cy="5941738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CEC3AB-3C93-BCFB-2E11-7CA9E0685D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5"/>
          <a:stretch/>
        </p:blipFill>
        <p:spPr bwMode="auto">
          <a:xfrm>
            <a:off x="4644572" y="3211190"/>
            <a:ext cx="4325258" cy="328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ADDB4F-40BF-7857-5819-D887B54740E1}"/>
              </a:ext>
            </a:extLst>
          </p:cNvPr>
          <p:cNvSpPr txBox="1"/>
          <p:nvPr/>
        </p:nvSpPr>
        <p:spPr>
          <a:xfrm>
            <a:off x="838200" y="1480457"/>
            <a:ext cx="74349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12121"/>
                </a:solidFill>
                <a:latin typeface="Cambria" panose="02040503050406030204" pitchFamily="18" charset="0"/>
              </a:rPr>
              <a:t>CMAC &lt;-&gt; MAC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12121"/>
                </a:solidFill>
                <a:latin typeface="Cambria" panose="02040503050406030204" pitchFamily="18" charset="0"/>
              </a:rPr>
              <a:t>Calcium  + fat + cholesterol = ‘toothpaste-like’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12121"/>
                </a:solidFill>
                <a:latin typeface="Cambria" panose="02040503050406030204" pitchFamily="18" charset="0"/>
              </a:rPr>
              <a:t>Can look like a tumor or abscess= Posterior, </a:t>
            </a:r>
            <a:r>
              <a:rPr lang="en-US" sz="2400" dirty="0" err="1">
                <a:solidFill>
                  <a:srgbClr val="212121"/>
                </a:solidFill>
                <a:latin typeface="Cambria" panose="02040503050406030204" pitchFamily="18" charset="0"/>
              </a:rPr>
              <a:t>echodense</a:t>
            </a:r>
            <a:r>
              <a:rPr lang="en-US" sz="2400" dirty="0">
                <a:solidFill>
                  <a:srgbClr val="212121"/>
                </a:solidFill>
                <a:latin typeface="Cambria" panose="02040503050406030204" pitchFamily="18" charset="0"/>
              </a:rPr>
              <a:t> with central lucence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12121"/>
                </a:solidFill>
                <a:latin typeface="Cambria" panose="02040503050406030204" pitchFamily="18" charset="0"/>
              </a:rPr>
              <a:t>TEE -&gt; Cardiac MRI   </a:t>
            </a:r>
          </a:p>
        </p:txBody>
      </p:sp>
    </p:spTree>
    <p:extLst>
      <p:ext uri="{BB962C8B-B14F-4D97-AF65-F5344CB8AC3E}">
        <p14:creationId xmlns:p14="http://schemas.microsoft.com/office/powerpoint/2010/main" val="171696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4CE53-3986-8CD9-C2C0-3C1DD993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3429D-90BD-080E-DA94-5CF5A6893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7229" cy="4351338"/>
          </a:xfrm>
        </p:spPr>
        <p:txBody>
          <a:bodyPr/>
          <a:lstStyle/>
          <a:p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Emboli from calcium, thrombus, </a:t>
            </a:r>
            <a:r>
              <a:rPr lang="en-US" i="1" dirty="0" err="1">
                <a:solidFill>
                  <a:srgbClr val="212121"/>
                </a:solidFill>
                <a:latin typeface="Cambria" panose="02040503050406030204" pitchFamily="18" charset="0"/>
              </a:rPr>
              <a:t>fistulization</a:t>
            </a:r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</a:p>
          <a:p>
            <a:pPr lvl="1"/>
            <a:r>
              <a:rPr lang="en-US" dirty="0">
                <a:solidFill>
                  <a:srgbClr val="212121"/>
                </a:solidFill>
                <a:latin typeface="Cambria" panose="02040503050406030204" pitchFamily="18" charset="0"/>
              </a:rPr>
              <a:t>Stroke, ACS &gt; ?systemic emboli</a:t>
            </a:r>
            <a:endParaRPr lang="en-US" dirty="0"/>
          </a:p>
          <a:p>
            <a:r>
              <a:rPr lang="en-US" dirty="0"/>
              <a:t>Biggest case series published in 2001 – 19 patients, 5 had strokes, 1 referred to surgery for emboli, 2 had surgery for MV dysfunction </a:t>
            </a:r>
          </a:p>
          <a:p>
            <a:pPr lvl="1"/>
            <a:r>
              <a:rPr lang="en-US" dirty="0"/>
              <a:t>Replacement &gt; Repair (highly technically difficult)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1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575D-1B37-5245-C3AF-91E671B30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5D2EC-CDA5-BF84-5ADD-EBDF1AF0F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121196" cy="4351338"/>
          </a:xfrm>
        </p:spPr>
        <p:txBody>
          <a:bodyPr>
            <a:normAutofit/>
          </a:bodyPr>
          <a:lstStyle/>
          <a:p>
            <a:r>
              <a:rPr lang="en-US" dirty="0"/>
              <a:t>Operative note documents caseous appearance of valve  = Caseous MAC </a:t>
            </a:r>
          </a:p>
          <a:p>
            <a:r>
              <a:rPr lang="en-US" dirty="0"/>
              <a:t>CTC = CMAC</a:t>
            </a:r>
          </a:p>
          <a:p>
            <a:endParaRPr lang="en-US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FE7CCD1-18DE-62EF-CA1D-07BB6C3AF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605" y="1119868"/>
            <a:ext cx="5433252" cy="46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83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48AA-1AB8-A064-FCAD-DB442DE2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11037-CFE4-742E-E5A8-DB9E05FB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>
                <a:effectLst/>
              </a:rPr>
              <a:t>Akram</a:t>
            </a:r>
            <a:r>
              <a:rPr lang="en-US" dirty="0">
                <a:effectLst/>
              </a:rPr>
              <a:t> M, </a:t>
            </a:r>
            <a:r>
              <a:rPr lang="en-US" dirty="0" err="1">
                <a:effectLst/>
              </a:rPr>
              <a:t>Hasanin</a:t>
            </a:r>
            <a:r>
              <a:rPr lang="en-US" dirty="0">
                <a:effectLst/>
              </a:rPr>
              <a:t> AM. Caseous mitral annular calcification: Is it a benign condition? J Saudi Heart Assoc. 2012 Jul;24(3):205-8.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10.1016/j.jsha.2012.02.003. </a:t>
            </a:r>
            <a:r>
              <a:rPr lang="en-US" dirty="0" err="1">
                <a:effectLst/>
              </a:rPr>
              <a:t>Epub</a:t>
            </a:r>
            <a:r>
              <a:rPr lang="en-US" dirty="0">
                <a:effectLst/>
              </a:rPr>
              <a:t> 2012 Feb 14. PMID: 23960697; PMCID: PMC3727444.</a:t>
            </a:r>
          </a:p>
          <a:p>
            <a:r>
              <a:rPr lang="en-US" dirty="0">
                <a:effectLst/>
              </a:rPr>
              <a:t>Davidson MJ, Cohn LH. Surgical treatment of caseous mitral valve annulus calcification. J </a:t>
            </a:r>
            <a:r>
              <a:rPr lang="en-US" dirty="0" err="1">
                <a:effectLst/>
              </a:rPr>
              <a:t>Thorac</a:t>
            </a:r>
            <a:r>
              <a:rPr lang="en-US" dirty="0">
                <a:effectLst/>
              </a:rPr>
              <a:t> Cardiovasc Surg. 2006 Mar;131(3):738-9.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10.1016/j.jtcvs.2005.11.025. PMID: 16515935.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Rosenblatt S. </a:t>
            </a:r>
            <a:r>
              <a:rPr lang="en-US" b="1" i="0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Caseous calcification of the mitral annulus. </a:t>
            </a:r>
            <a:r>
              <a:rPr lang="en-US" b="0" i="1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J Am Soc </a:t>
            </a:r>
            <a:r>
              <a:rPr lang="en-US" b="0" i="1" u="none" strike="noStrike" dirty="0" err="1">
                <a:solidFill>
                  <a:srgbClr val="505050"/>
                </a:solidFill>
                <a:effectLst/>
                <a:latin typeface="Helvetica" pitchFamily="2" charset="0"/>
              </a:rPr>
              <a:t>Echocardiogr</a:t>
            </a:r>
            <a:r>
              <a:rPr lang="en-US" b="0" i="1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.</a:t>
            </a:r>
            <a:r>
              <a:rPr lang="en-US" b="0" i="0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 2001; </a:t>
            </a:r>
            <a:r>
              <a:rPr lang="en-US" b="1" i="0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14</a:t>
            </a:r>
            <a:r>
              <a:rPr lang="en-US" b="0" i="0" u="none" strike="noStrike" dirty="0">
                <a:solidFill>
                  <a:srgbClr val="505050"/>
                </a:solidFill>
                <a:effectLst/>
                <a:latin typeface="Helvetica" pitchFamily="2" charset="0"/>
              </a:rPr>
              <a:t>: 825-831</a:t>
            </a:r>
            <a:endParaRPr lang="en-US" dirty="0">
              <a:effectLst/>
            </a:endParaRPr>
          </a:p>
          <a:p>
            <a:r>
              <a:rPr lang="en-US" dirty="0">
                <a:effectLst/>
              </a:rPr>
              <a:t>Chevalier B, </a:t>
            </a:r>
            <a:r>
              <a:rPr lang="en-US" dirty="0" err="1">
                <a:effectLst/>
              </a:rPr>
              <a:t>Reant</a:t>
            </a:r>
            <a:r>
              <a:rPr lang="en-US" dirty="0">
                <a:effectLst/>
              </a:rPr>
              <a:t> P, Laffite S, </a:t>
            </a:r>
            <a:r>
              <a:rPr lang="en-US" dirty="0" err="1">
                <a:effectLst/>
              </a:rPr>
              <a:t>Barandon</a:t>
            </a:r>
            <a:r>
              <a:rPr lang="en-US" dirty="0">
                <a:effectLst/>
              </a:rPr>
              <a:t> L. Spontaneous </a:t>
            </a:r>
            <a:r>
              <a:rPr lang="en-US" dirty="0" err="1">
                <a:effectLst/>
              </a:rPr>
              <a:t>fistulization</a:t>
            </a:r>
            <a:r>
              <a:rPr lang="en-US" dirty="0">
                <a:effectLst/>
              </a:rPr>
              <a:t> of a caseous calcification of the mitral annulus: an exceptional cause of stroke. </a:t>
            </a:r>
            <a:r>
              <a:rPr lang="en-US" dirty="0" err="1">
                <a:effectLst/>
              </a:rPr>
              <a:t>Eur</a:t>
            </a:r>
            <a:r>
              <a:rPr lang="en-US" dirty="0">
                <a:effectLst/>
              </a:rPr>
              <a:t> J </a:t>
            </a:r>
            <a:r>
              <a:rPr lang="en-US" dirty="0" err="1">
                <a:effectLst/>
              </a:rPr>
              <a:t>Cardiothorac</a:t>
            </a:r>
            <a:r>
              <a:rPr lang="en-US" dirty="0">
                <a:effectLst/>
              </a:rPr>
              <a:t> Surg. 2011 Jun;39(6):e184-5.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10.1016/j.ejcts.2011.01.038. </a:t>
            </a:r>
            <a:r>
              <a:rPr lang="en-US" dirty="0" err="1">
                <a:effectLst/>
              </a:rPr>
              <a:t>Epub</a:t>
            </a:r>
            <a:r>
              <a:rPr lang="en-US" dirty="0">
                <a:effectLst/>
              </a:rPr>
              <a:t> 2011 Mar 3. PMID: 21376613.</a:t>
            </a:r>
          </a:p>
          <a:p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981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410</Words>
  <Application>Microsoft Macintosh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Helvetica</vt:lpstr>
      <vt:lpstr>Office Theme</vt:lpstr>
      <vt:lpstr>Caseous Mitral Valve Calcification (C-MAC) and Stroke </vt:lpstr>
      <vt:lpstr>Brief review of patient</vt:lpstr>
      <vt:lpstr>Caseous MAC (CMAC)</vt:lpstr>
      <vt:lpstr>Features </vt:lpstr>
      <vt:lpstr>Stroke</vt:lpstr>
      <vt:lpstr>Our patient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Caseous Mitral Valve Calcification (C-MAC) and Stroke </dc:title>
  <dc:creator>sahily reyes</dc:creator>
  <cp:lastModifiedBy>sahily reyes</cp:lastModifiedBy>
  <cp:revision>2</cp:revision>
  <dcterms:created xsi:type="dcterms:W3CDTF">2022-10-13T15:53:28Z</dcterms:created>
  <dcterms:modified xsi:type="dcterms:W3CDTF">2022-10-13T17:21:18Z</dcterms:modified>
</cp:coreProperties>
</file>