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3" r:id="rId6"/>
    <p:sldId id="260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82"/>
  </p:normalViewPr>
  <p:slideViewPr>
    <p:cSldViewPr snapToGrid="0">
      <p:cViewPr varScale="1">
        <p:scale>
          <a:sx n="111" d="100"/>
          <a:sy n="111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70471-8C93-9C89-0E43-A66524C9B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4AC2A-EF15-0BDE-5F29-A96659D4E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AB63E-82A1-D07F-0775-CF9BF7EFB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1A756-8952-42F6-9E92-CEF8DC218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09195-E2BD-E436-2060-CD373415F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0863-1A5B-1FE6-170D-DA9223D8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60D7C-3368-33F4-65BF-123021E12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54F3D-1804-491C-4A82-4104AC30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BDCD1-E441-3064-DB73-6374E9F1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108C-D0EC-CDC8-E445-0B031054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5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6211A-1097-798D-A361-76098A71C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0486D-2790-27BF-D8A8-C0EC17F7E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15529-7369-E457-91F7-7830E5D9C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A3AF-1FA9-7DB7-562D-8A2B3BB8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511CC-E76F-C9F1-36CB-7E28CF9D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2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52F59-41BA-7D71-0F0C-08F4D9AE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BE512-509E-F0E2-653C-E11BF5D82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7F4B5-44CC-4622-E30D-AEEE23114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E565C-542A-7363-6E93-46C4517A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92326-D14D-F147-FCF3-F44C2681C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C22FE-03F5-C288-DF58-FB50764B5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8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248DE-5950-F48D-B0DA-89BD13A2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7C3D3-0304-6C3B-17E9-FBF3AFE86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C1270-FECC-EC74-9BF2-E92001AA6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B60420-4613-23BC-BFD2-D39B069A3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3FFF80-5E86-DA7F-43FA-6713329A0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E2C3C6-F675-9C2C-87AB-2EE7E782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B8AFC2-4920-B668-5AC2-2B63F0E4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7656D-9F96-ED08-AAA1-CD9E4B06A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F9967-9D3C-B72D-67C4-30038931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A3C209-E4E8-D98A-9355-EA09A692C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6AB44-11E9-CAA5-F2B5-30B6492DA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3A50F-F7CE-505C-59D2-C1101D7E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95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0A8AF-EDB2-C3BA-7F4A-89D9F826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03FB32-87E9-A64E-E2BC-5ED32275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A8CEF-EF15-EC00-3FC4-55986001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37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AD335-7E6D-8C7E-9837-47492E0B6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18689-4738-C72C-7485-18B55EE49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30383-7BBC-529F-6174-F4C076455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A708C-F9A3-5407-DA3B-6CF6B269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5A53A-9140-9CB1-59B3-D0C09980E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A1B3A-974C-98B1-FAA2-D002D89C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1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022E0-A098-010E-5393-608843244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54C3A-DF1C-1FF1-AC35-E5924BFD8F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AC950-7E6E-3AD2-4670-C1FA9D784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3AADB-7AFE-43E7-BC76-4E31C453B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C3DE67-8FD4-CD13-8194-E0C32994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38EF5-A564-4865-BBDE-4CBD2146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84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283FE-952F-D36F-2075-F8AA0B5B4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74FCD-885A-490F-370B-3C7D425A2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04DC2-6A82-AD56-8B36-1C841764D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4668B-D6F1-E9D7-7629-30F71F9E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2F2EF-7859-AFA7-8B68-6AF2C6CD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44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6FDE5D-87FE-DD26-BC55-5A3E129839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56FC2-D075-EDFC-D679-F9DBCF122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65932-5BCB-C385-6982-5798F224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E663E-E973-3496-DE33-193D49D62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D854C-F96C-E1CF-405F-861E2D41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4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11F04-87ED-659D-6DF4-6AA4EBB63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F8AB2-D490-10DD-3BF5-9D56D285B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6BDE2-DA33-009E-28BE-D2C493A6B0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E3457-174D-2E47-8A94-150EFC42BA52}" type="datetimeFigureOut">
              <a:rPr lang="en-US" smtClean="0"/>
              <a:t>6/1/23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D3F2F-BD5D-45D9-43FA-082AAFE6F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1A430-E7D3-F2A2-BE0A-9AC8CD8C0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B7557-E34C-0844-84D9-E7B15A3257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21937-472F-9979-DF61-2387FA15F9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are the relevant </a:t>
            </a:r>
            <a:r>
              <a:rPr lang="en-US" dirty="0" err="1"/>
              <a:t>angio</a:t>
            </a:r>
            <a:r>
              <a:rPr lang="en-US" dirty="0"/>
              <a:t>—invasive organisms in stroke?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5EC113-B5E2-B4E4-7873-7DB1D53B62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Sahily</a:t>
            </a:r>
            <a:r>
              <a:rPr lang="en-US" dirty="0"/>
              <a:t> Reyes-Esteves, MD, PhD</a:t>
            </a:r>
          </a:p>
        </p:txBody>
      </p:sp>
    </p:spTree>
    <p:extLst>
      <p:ext uri="{BB962C8B-B14F-4D97-AF65-F5344CB8AC3E}">
        <p14:creationId xmlns:p14="http://schemas.microsoft.com/office/powerpoint/2010/main" val="79058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3B75-B61D-CD26-0110-089D6F3B5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EB6C8-F90D-050C-042A-82198741B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Meningovascular syphilis:</a:t>
            </a:r>
          </a:p>
          <a:p>
            <a:pPr lvl="1"/>
            <a:r>
              <a:rPr lang="en-US" dirty="0"/>
              <a:t>Spirochete invasion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infiltration of lymphocytes into adventitia and media </a:t>
            </a:r>
            <a:r>
              <a:rPr lang="en-US" dirty="0">
                <a:sym typeface="Wingdings" pitchFamily="2" charset="2"/>
              </a:rPr>
              <a:t> thickening  stroke </a:t>
            </a:r>
          </a:p>
          <a:p>
            <a:r>
              <a:rPr lang="en-US" b="1" dirty="0">
                <a:sym typeface="Wingdings" pitchFamily="2" charset="2"/>
              </a:rPr>
              <a:t>TB:</a:t>
            </a:r>
          </a:p>
          <a:p>
            <a:pPr lvl="1"/>
            <a:r>
              <a:rPr lang="en-US" dirty="0">
                <a:sym typeface="Wingdings" pitchFamily="2" charset="2"/>
              </a:rPr>
              <a:t> rare cause of stroke; controversial pathogenesis (not clearly angio-invasive?), </a:t>
            </a:r>
            <a:r>
              <a:rPr lang="en-US" dirty="0" err="1">
                <a:sym typeface="Wingdings" pitchFamily="2" charset="2"/>
              </a:rPr>
              <a:t>Heubner’s</a:t>
            </a:r>
            <a:r>
              <a:rPr lang="en-US" dirty="0">
                <a:sym typeface="Wingdings" pitchFamily="2" charset="2"/>
              </a:rPr>
              <a:t> arteritis </a:t>
            </a:r>
          </a:p>
        </p:txBody>
      </p:sp>
    </p:spTree>
    <p:extLst>
      <p:ext uri="{BB962C8B-B14F-4D97-AF65-F5344CB8AC3E}">
        <p14:creationId xmlns:p14="http://schemas.microsoft.com/office/powerpoint/2010/main" val="400878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5EFB-2716-81B4-FA0B-0FA5243A6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F9908-C513-3716-A27D-481A6BC7C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Endocarditis </a:t>
            </a:r>
          </a:p>
          <a:p>
            <a:pPr lvl="1"/>
            <a:r>
              <a:rPr lang="en-US" i="1" dirty="0"/>
              <a:t>Staph, Strep</a:t>
            </a:r>
          </a:p>
          <a:p>
            <a:pPr lvl="1"/>
            <a:r>
              <a:rPr lang="en-US" dirty="0"/>
              <a:t>HACEK organisms </a:t>
            </a:r>
          </a:p>
          <a:p>
            <a:pPr lvl="2"/>
            <a:r>
              <a:rPr lang="en-US" dirty="0"/>
              <a:t> </a:t>
            </a:r>
            <a:r>
              <a:rPr lang="en-US" i="1" dirty="0" err="1"/>
              <a:t>Haemophilus</a:t>
            </a:r>
            <a:r>
              <a:rPr lang="en-US" i="1" dirty="0"/>
              <a:t>, </a:t>
            </a:r>
            <a:r>
              <a:rPr lang="en-US" i="1" dirty="0" err="1"/>
              <a:t>Aggregatibacter</a:t>
            </a:r>
            <a:r>
              <a:rPr lang="en-US" i="1" dirty="0"/>
              <a:t> (</a:t>
            </a:r>
            <a:r>
              <a:rPr lang="en-US" dirty="0"/>
              <a:t>previously</a:t>
            </a:r>
            <a:r>
              <a:rPr lang="en-US" i="1" dirty="0"/>
              <a:t> </a:t>
            </a:r>
            <a:r>
              <a:rPr lang="en-US" i="1" dirty="0" err="1"/>
              <a:t>Actinobacillus</a:t>
            </a:r>
            <a:r>
              <a:rPr lang="en-US" i="1" dirty="0"/>
              <a:t>), </a:t>
            </a:r>
            <a:r>
              <a:rPr lang="en-US" i="1" dirty="0" err="1"/>
              <a:t>Cardiobacterium</a:t>
            </a:r>
            <a:r>
              <a:rPr lang="en-US" i="1" dirty="0"/>
              <a:t>, </a:t>
            </a:r>
            <a:r>
              <a:rPr lang="en-US" i="1" dirty="0" err="1"/>
              <a:t>Eikenella</a:t>
            </a:r>
            <a:r>
              <a:rPr lang="en-US" i="1" dirty="0"/>
              <a:t>, </a:t>
            </a:r>
            <a:r>
              <a:rPr lang="en-US" i="1" dirty="0" err="1"/>
              <a:t>Kingella</a:t>
            </a:r>
            <a:endParaRPr lang="en-US" i="1" dirty="0"/>
          </a:p>
          <a:p>
            <a:pPr marL="914400" lvl="2" indent="0">
              <a:buNone/>
            </a:pPr>
            <a:endParaRPr lang="en-US" dirty="0"/>
          </a:p>
          <a:p>
            <a:r>
              <a:rPr lang="en-US" b="1" i="1" dirty="0"/>
              <a:t>Pneumococcus</a:t>
            </a:r>
          </a:p>
          <a:p>
            <a:pPr lvl="1"/>
            <a:r>
              <a:rPr lang="en-US" dirty="0"/>
              <a:t>Stroke can be delayed, as discussed last week</a:t>
            </a:r>
          </a:p>
          <a:p>
            <a:pPr lvl="2"/>
            <a:r>
              <a:rPr lang="en-US" dirty="0"/>
              <a:t>No clear evidence for strokes being directly due to vascular invasion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Lyme</a:t>
            </a:r>
          </a:p>
          <a:p>
            <a:pPr lvl="1"/>
            <a:r>
              <a:rPr lang="en-US" dirty="0"/>
              <a:t>Very little evidence of direct correlation with stroke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32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C5711-ABD8-1C13-D27C-4BFEE423F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Fungus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E407-FEB1-9D7D-FC7D-D10CA085C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Aspergillus</a:t>
            </a:r>
          </a:p>
          <a:p>
            <a:pPr lvl="1"/>
            <a:r>
              <a:rPr lang="en-US" dirty="0"/>
              <a:t>Hematogenous spread </a:t>
            </a:r>
          </a:p>
          <a:p>
            <a:pPr lvl="1"/>
            <a:r>
              <a:rPr lang="en-US" dirty="0"/>
              <a:t>Typically a necrotizing arteritis, </a:t>
            </a:r>
            <a:r>
              <a:rPr lang="en-US" u="sng" dirty="0"/>
              <a:t>not</a:t>
            </a:r>
            <a:r>
              <a:rPr lang="en-US" dirty="0"/>
              <a:t> a meningitis </a:t>
            </a:r>
          </a:p>
          <a:p>
            <a:pPr lvl="2"/>
            <a:r>
              <a:rPr lang="en-US" dirty="0"/>
              <a:t>LP can be bland </a:t>
            </a:r>
          </a:p>
          <a:p>
            <a:pPr lvl="2"/>
            <a:r>
              <a:rPr lang="en-US" dirty="0"/>
              <a:t>Direct invasion, mycotic aneurysms</a:t>
            </a:r>
          </a:p>
          <a:p>
            <a:pPr lvl="2"/>
            <a:r>
              <a:rPr lang="en-US" dirty="0"/>
              <a:t>Can cause meningitis, abscesses </a:t>
            </a:r>
          </a:p>
          <a:p>
            <a:pPr lvl="1"/>
            <a:r>
              <a:rPr lang="en-US" dirty="0"/>
              <a:t>Ischemic or hemorrhagic </a:t>
            </a:r>
          </a:p>
          <a:p>
            <a:pPr lvl="1"/>
            <a:endParaRPr lang="en-US" dirty="0"/>
          </a:p>
          <a:p>
            <a:r>
              <a:rPr lang="en-US" b="1" dirty="0"/>
              <a:t>Mucor </a:t>
            </a:r>
          </a:p>
          <a:p>
            <a:pPr lvl="1"/>
            <a:r>
              <a:rPr lang="en-US" dirty="0"/>
              <a:t>Direct vessel invasion, external compression of vessels, septic emboli. </a:t>
            </a:r>
          </a:p>
          <a:p>
            <a:pPr lvl="1"/>
            <a:r>
              <a:rPr lang="en-US" dirty="0"/>
              <a:t>Commonly through nasal passages</a:t>
            </a:r>
          </a:p>
          <a:p>
            <a:pPr lvl="1"/>
            <a:endParaRPr lang="en-US" dirty="0"/>
          </a:p>
          <a:p>
            <a:r>
              <a:rPr lang="en-US" b="1" dirty="0"/>
              <a:t>Candida</a:t>
            </a:r>
          </a:p>
          <a:p>
            <a:pPr lvl="1"/>
            <a:r>
              <a:rPr lang="en-US" dirty="0"/>
              <a:t>Endocarditis and septic emboli </a:t>
            </a:r>
          </a:p>
          <a:p>
            <a:pPr lvl="1"/>
            <a:r>
              <a:rPr lang="en-US" dirty="0"/>
              <a:t>Abscesses, vasculitis; rarely vascular invasion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8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C5711-ABD8-1C13-D27C-4BFEE423F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Fungus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E407-FEB1-9D7D-FC7D-D10CA085C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Cryptococcus</a:t>
            </a:r>
          </a:p>
          <a:p>
            <a:pPr lvl="1"/>
            <a:r>
              <a:rPr lang="en-US" dirty="0"/>
              <a:t>Not angio-invasive </a:t>
            </a:r>
          </a:p>
          <a:p>
            <a:pPr lvl="1"/>
            <a:r>
              <a:rPr lang="en-US" dirty="0"/>
              <a:t>Stroke assoc. to basilar meningitis </a:t>
            </a:r>
          </a:p>
          <a:p>
            <a:pPr lvl="1"/>
            <a:endParaRPr lang="en-US" dirty="0"/>
          </a:p>
          <a:p>
            <a:r>
              <a:rPr lang="en-US" b="1" dirty="0"/>
              <a:t>Coccidiomycosis</a:t>
            </a:r>
          </a:p>
          <a:p>
            <a:pPr lvl="1"/>
            <a:r>
              <a:rPr lang="en-US" dirty="0"/>
              <a:t>Stroke assoc. to basilar meningitis 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576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B69C-5209-F929-3689-59FDBAB7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Parasites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360C2-94F1-7609-4F06-66A17A5BA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Chagas</a:t>
            </a:r>
          </a:p>
          <a:p>
            <a:pPr lvl="1"/>
            <a:r>
              <a:rPr lang="en-US" i="1" dirty="0"/>
              <a:t>T. </a:t>
            </a:r>
            <a:r>
              <a:rPr lang="en-US" i="1" dirty="0" err="1"/>
              <a:t>cruzei</a:t>
            </a:r>
            <a:r>
              <a:rPr lang="en-US" i="1" dirty="0"/>
              <a:t>, </a:t>
            </a:r>
            <a:r>
              <a:rPr lang="en-US" dirty="0"/>
              <a:t>cardiac and GI dilatation </a:t>
            </a:r>
          </a:p>
          <a:p>
            <a:pPr lvl="1"/>
            <a:r>
              <a:rPr lang="en-US" dirty="0"/>
              <a:t>Cardioembolic strokes</a:t>
            </a:r>
          </a:p>
          <a:p>
            <a:pPr lvl="1"/>
            <a:endParaRPr lang="en-US" dirty="0"/>
          </a:p>
          <a:p>
            <a:r>
              <a:rPr lang="en-US" b="1" dirty="0"/>
              <a:t>Cysticercosis</a:t>
            </a:r>
          </a:p>
          <a:p>
            <a:pPr lvl="1"/>
            <a:r>
              <a:rPr lang="en-US" dirty="0"/>
              <a:t>Meningitis +/- angiitis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4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A94E-EFF4-0F35-A2E1-28ED93578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Viruses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38A9-D5DC-789F-82AB-898ADB920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VZV vasculopathy</a:t>
            </a:r>
          </a:p>
          <a:p>
            <a:pPr lvl="1"/>
            <a:r>
              <a:rPr lang="en-US" dirty="0"/>
              <a:t>Not </a:t>
            </a:r>
            <a:r>
              <a:rPr lang="en-US" dirty="0" err="1"/>
              <a:t>angioinvasive</a:t>
            </a:r>
            <a:endParaRPr lang="en-US" dirty="0"/>
          </a:p>
          <a:p>
            <a:pPr lvl="1"/>
            <a:r>
              <a:rPr lang="en-US" dirty="0"/>
              <a:t>Inflammatory process; correlation with VZV Ab’s and GCA </a:t>
            </a:r>
          </a:p>
          <a:p>
            <a:pPr lvl="1"/>
            <a:endParaRPr lang="en-US" dirty="0"/>
          </a:p>
          <a:p>
            <a:r>
              <a:rPr lang="en-US" b="1" dirty="0"/>
              <a:t>HIV	</a:t>
            </a:r>
          </a:p>
          <a:p>
            <a:pPr lvl="1"/>
            <a:r>
              <a:rPr lang="en-US" dirty="0"/>
              <a:t>Vasculopathy</a:t>
            </a:r>
          </a:p>
          <a:p>
            <a:pPr lvl="1"/>
            <a:r>
              <a:rPr lang="en-US" dirty="0"/>
              <a:t>Vasculitis</a:t>
            </a:r>
          </a:p>
          <a:p>
            <a:pPr lvl="1"/>
            <a:r>
              <a:rPr lang="en-US" dirty="0"/>
              <a:t>Accelerated </a:t>
            </a:r>
            <a:r>
              <a:rPr lang="en-US" dirty="0" err="1"/>
              <a:t>athero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6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79FCE-C505-6011-076D-0EE81C3D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 </a:t>
            </a:r>
          </a:p>
        </p:txBody>
      </p:sp>
      <p:pic>
        <p:nvPicPr>
          <p:cNvPr id="5" name="Content Placeholder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2B92AF85-48C8-8516-9E01-62BF2A783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8919" y="1574799"/>
            <a:ext cx="3403600" cy="4318000"/>
          </a:xfrm>
        </p:spPr>
      </p:pic>
    </p:spTree>
    <p:extLst>
      <p:ext uri="{BB962C8B-B14F-4D97-AF65-F5344CB8AC3E}">
        <p14:creationId xmlns:p14="http://schemas.microsoft.com/office/powerpoint/2010/main" val="2610739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214</Words>
  <Application>Microsoft Macintosh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Which are the relevant angio—invasive organisms in stroke?</vt:lpstr>
      <vt:lpstr>Bacteria</vt:lpstr>
      <vt:lpstr>Bacteria</vt:lpstr>
      <vt:lpstr>Fungus </vt:lpstr>
      <vt:lpstr>Fungus </vt:lpstr>
      <vt:lpstr>Parasites</vt:lpstr>
      <vt:lpstr>Viruses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are the relevant angio—invasive organisms in stroke?</dc:title>
  <dc:creator>Reyes-Esteves, Sahily</dc:creator>
  <cp:lastModifiedBy>Reyes-Esteves, Sahily</cp:lastModifiedBy>
  <cp:revision>1</cp:revision>
  <dcterms:created xsi:type="dcterms:W3CDTF">2023-05-04T02:27:58Z</dcterms:created>
  <dcterms:modified xsi:type="dcterms:W3CDTF">2023-06-01T16:06:08Z</dcterms:modified>
</cp:coreProperties>
</file>