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62" r:id="rId4"/>
    <p:sldId id="257" r:id="rId5"/>
    <p:sldId id="263" r:id="rId6"/>
    <p:sldId id="264" r:id="rId7"/>
    <p:sldId id="265" r:id="rId8"/>
    <p:sldId id="267" r:id="rId9"/>
    <p:sldId id="268" r:id="rId10"/>
    <p:sldId id="266" r:id="rId11"/>
    <p:sldId id="269" r:id="rId12"/>
    <p:sldId id="272" r:id="rId13"/>
    <p:sldId id="270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94"/>
  </p:normalViewPr>
  <p:slideViewPr>
    <p:cSldViewPr snapToGrid="0">
      <p:cViewPr varScale="1">
        <p:scale>
          <a:sx n="93" d="100"/>
          <a:sy n="93" d="100"/>
        </p:scale>
        <p:origin x="2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DC4E7-D4FE-5B85-2E2D-A8CA7CBEE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E291D-BCDD-11B2-D6BE-57BC5E5ED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9557E-CCBE-525F-3CC0-B8AE7388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4E190-9F62-389F-15D1-676833A1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31E6B-3E1F-D9E5-FA25-D74DA8A7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798B1-0244-426A-AB7E-CEFE37BCC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C4CED-512F-6D8D-47E5-2EB40D05C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71F07-9E8B-6AD5-DA5E-372D84115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0D785-7850-E2BE-D86E-2AF96D02C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DA066-C681-17D5-D4F0-C61304F5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5534B-0BAD-7C65-D10C-C3C1C282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5687C-88F3-0A29-F327-6514DEB4E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3FFB-8FCA-EE78-3EE9-D35298164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545A8-1AED-F7D7-33D9-A38CDD19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55444-5E03-6924-99F0-29DC89260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4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309A-DE24-7D9D-BE18-359F4E12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11CEE-BD9A-32E7-8E60-21B80B929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E8A33-C3F5-1354-55F9-E3E7A09E4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7A76F-B6E7-F5B9-0505-A734FA96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D778B-4DA0-0C26-ACA3-45D2542C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FB935-5B16-1E3A-6988-E792C154C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34C19-FD79-73CB-9DFD-A3B6D20C8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E827E-C594-E794-4D8C-7D2551278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56B3D9-E3DE-061E-8CB7-D1F4EA596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EB27A-3D07-7FA9-622B-9B52545C9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102CCE-1BBC-3F88-9A42-27767D149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6F8D7B-88F9-2ADF-B9D5-51E598D7F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57A538-0F13-157B-6F2C-B6BFA2D53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9FA24-3C12-DF65-977A-F1AFC04F6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75B5-3338-66A4-42A4-D9BA1B2C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49743-D5F9-5C5A-E78C-06A9C66D6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65DD0B-F5AD-643F-F987-134F8BBC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AA1F0-99EF-78A0-8ECC-A16483BA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E3E7F-3476-6076-F610-0036A28F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28831-4A0A-D069-268C-980C7700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0984F-3289-EE19-E016-01AE2CF5A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2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B5C7-108C-0165-8FCD-2796A99A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77EAD-A62B-EA34-BF4F-97C748535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124B0-0865-9757-BE3C-6DFE48500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E10B5-D645-7458-E6FD-F05AF8147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562D4-92EB-7B6C-104F-9A6EB2761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7D57F-6B23-C699-D9CB-4555C4569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1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661C-E3F6-C939-309D-BECA78DE1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A8BB01-C23E-B63B-0F9E-86F0824E05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DCDE3-CF22-5BD8-A7DA-633F3A730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88707-E426-1A31-FAFF-F4DA1F80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D7C8A-830A-F6CB-559A-37E0E1775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F92E4-00FE-18DB-E380-99E73E70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6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C5D5-D349-7DBB-A52D-C909DDF9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83567-74E9-77BA-6941-7A6E0F163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137E-CE90-59B7-35F1-930C2C51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21535-AC97-7BA1-34FE-F37ADFA2B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4408B-AD2B-B478-41AD-5BEB3386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04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D57B55-3855-94D4-BC27-B9E54E15E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8BB014-C7A3-8EE9-4706-0C0BC22DC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28871-3EE8-F0C0-9407-D0B6345F4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E1802-E9D3-64D0-2E7E-19DFB279F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0A396-9FF5-C77E-9BE6-8F01BFCC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7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E38944-6008-F191-D857-6FBCCDDAB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664-4929-5E0D-0660-738419AC8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C44B7-C8BB-25B3-F5FD-0524CE398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EC508-9462-5D4A-B642-D51A40BC4901}" type="datetimeFigureOut">
              <a:rPr lang="en-US" smtClean="0"/>
              <a:t>4/20/23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A772-1184-8996-DB46-E78FF904B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4BEB-1289-728C-C295-585D39FB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AF353-84A6-9349-AD98-A59E7D17A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0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ijid.2020.06.005" TargetMode="External"/><Relationship Id="rId2" Type="http://schemas.openxmlformats.org/officeDocument/2006/relationships/hyperlink" Target="https://doi.org/10.1002/ana.2661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6C5C5-BB69-0D16-E6A5-876E5E89E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986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5 minute talk:</a:t>
            </a:r>
            <a:br>
              <a:rPr lang="en-US" dirty="0"/>
            </a:br>
            <a:r>
              <a:rPr lang="en-US" dirty="0"/>
              <a:t>Pathological evidence of stroke in patients with bacterial meningitis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8C915-18EC-2FC9-C4E3-BFABA1CC9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9541"/>
            <a:ext cx="9144000" cy="1655762"/>
          </a:xfrm>
        </p:spPr>
        <p:txBody>
          <a:bodyPr/>
          <a:lstStyle/>
          <a:p>
            <a:r>
              <a:rPr lang="en-US" dirty="0" err="1"/>
              <a:t>Sahily</a:t>
            </a:r>
            <a:r>
              <a:rPr lang="en-US" dirty="0"/>
              <a:t> Reyes-Esteves, MD, PhD</a:t>
            </a:r>
          </a:p>
        </p:txBody>
      </p:sp>
    </p:spTree>
    <p:extLst>
      <p:ext uri="{BB962C8B-B14F-4D97-AF65-F5344CB8AC3E}">
        <p14:creationId xmlns:p14="http://schemas.microsoft.com/office/powerpoint/2010/main" val="147422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E02-CD22-D72C-5940-E6442091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Cerebrovascular complications of bacterial meningitis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D2A67-521B-ECB5-7ADD-9862F1A31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case reports/series prior to establishment of steroids as a adjunct treatment in pneumococcal meningitis </a:t>
            </a:r>
          </a:p>
          <a:p>
            <a:r>
              <a:rPr lang="en-US" dirty="0"/>
              <a:t>In post-steroid era, described phenomena of </a:t>
            </a:r>
            <a:r>
              <a:rPr lang="en-US" b="1" dirty="0"/>
              <a:t>delayed cerebral thrombosis </a:t>
            </a:r>
            <a:r>
              <a:rPr lang="en-US" dirty="0"/>
              <a:t>in patients with meningitis  </a:t>
            </a:r>
          </a:p>
          <a:p>
            <a:pPr lvl="1"/>
            <a:r>
              <a:rPr lang="en-US" dirty="0">
                <a:solidFill>
                  <a:srgbClr val="2E2E2E"/>
                </a:solidFill>
                <a:latin typeface="ElsevierGulliver"/>
              </a:rPr>
              <a:t>I</a:t>
            </a:r>
            <a:r>
              <a:rPr lang="en-US" b="0" i="0" u="none" strike="noStrike" dirty="0">
                <a:solidFill>
                  <a:srgbClr val="2E2E2E"/>
                </a:solidFill>
                <a:effectLst/>
                <a:latin typeface="ElsevierGulliver"/>
              </a:rPr>
              <a:t>nitial good recovery followed by sudden deterioration several days after presentation has been described</a:t>
            </a:r>
          </a:p>
          <a:p>
            <a:pPr lvl="1"/>
            <a:r>
              <a:rPr lang="en-US" dirty="0">
                <a:solidFill>
                  <a:srgbClr val="2E2E2E"/>
                </a:solidFill>
                <a:latin typeface="ElsevierGulliver"/>
              </a:rPr>
              <a:t>Mostly described in pneumococcal meningitis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5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20ED-5029-2F89-CBCC-A0A60D00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Large study of DCT, and meta-analysis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DFB7E-7A72-5603-5512-DF8F17476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5909" cy="4351338"/>
          </a:xfrm>
        </p:spPr>
        <p:txBody>
          <a:bodyPr/>
          <a:lstStyle/>
          <a:p>
            <a:r>
              <a:rPr lang="en-US" b="1" i="1" dirty="0"/>
              <a:t>Annals Neurol 2023 </a:t>
            </a:r>
          </a:p>
          <a:p>
            <a:r>
              <a:rPr lang="en-US" dirty="0"/>
              <a:t>100 patients from Munich Hospital; 19 had strokes</a:t>
            </a:r>
          </a:p>
          <a:p>
            <a:pPr lvl="1"/>
            <a:r>
              <a:rPr lang="en-US" dirty="0"/>
              <a:t>Higher rate than most other studies</a:t>
            </a:r>
          </a:p>
          <a:p>
            <a:r>
              <a:rPr lang="en-US" dirty="0"/>
              <a:t>Meta-analysis: ~1,100 patients  </a:t>
            </a:r>
          </a:p>
          <a:p>
            <a:r>
              <a:rPr lang="en-US" dirty="0"/>
              <a:t>Heterogeneous: less details about </a:t>
            </a:r>
            <a:r>
              <a:rPr lang="en-US" dirty="0" err="1"/>
              <a:t>abx</a:t>
            </a:r>
            <a:r>
              <a:rPr lang="en-US" dirty="0"/>
              <a:t>, length of steroids, etc. </a:t>
            </a:r>
          </a:p>
        </p:txBody>
      </p:sp>
      <p:pic>
        <p:nvPicPr>
          <p:cNvPr id="5" name="Picture 4" descr="A picture containing text, scissors, tool&#10;&#10;Description automatically generated">
            <a:extLst>
              <a:ext uri="{FF2B5EF4-FFF2-40B4-BE49-F238E27FC236}">
                <a16:creationId xmlns:a16="http://schemas.microsoft.com/office/drawing/2014/main" id="{4D303876-FBCA-4A03-2D98-B2195E1FB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" t="-819" r="12656" b="819"/>
          <a:stretch/>
        </p:blipFill>
        <p:spPr>
          <a:xfrm>
            <a:off x="5514109" y="1985196"/>
            <a:ext cx="6078014" cy="338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8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F7AE-A348-4654-D864-2B1443F1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Largest</a:t>
            </a:r>
            <a:r>
              <a:rPr lang="en-US" b="1" dirty="0"/>
              <a:t> DCT Cohort (Spain,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602CD-2C6D-862D-3C18-E46F18C9A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of 162 cases from Barcelona hospital: 17 DCT identified – </a:t>
            </a:r>
          </a:p>
          <a:p>
            <a:pPr lvl="1"/>
            <a:r>
              <a:rPr lang="en-US" dirty="0"/>
              <a:t>Deterioration least 72 hours from adequate therapy (median was 4 days)</a:t>
            </a:r>
          </a:p>
          <a:p>
            <a:pPr lvl="2"/>
            <a:r>
              <a:rPr lang="en-US" dirty="0"/>
              <a:t>15 only had HCT/MRI with bleed or stroke</a:t>
            </a:r>
          </a:p>
          <a:p>
            <a:pPr lvl="2"/>
            <a:r>
              <a:rPr lang="en-US" dirty="0"/>
              <a:t>2 also had vessel imaging supporting it</a:t>
            </a:r>
          </a:p>
          <a:p>
            <a:pPr lvl="2"/>
            <a:r>
              <a:rPr lang="en-US" dirty="0"/>
              <a:t>None had pathology </a:t>
            </a:r>
          </a:p>
          <a:p>
            <a:pPr lvl="1"/>
            <a:r>
              <a:rPr lang="en-US" u="sng" dirty="0"/>
              <a:t>Significantly more common in people with</a:t>
            </a:r>
            <a:r>
              <a:rPr lang="en-US" dirty="0"/>
              <a:t>: recurrent meningitis, splenectomy, delay in presenting, coma, fever recurrence, heme malignancy, immunosuppression, lower WBC count </a:t>
            </a:r>
          </a:p>
          <a:p>
            <a:pPr lvl="1"/>
            <a:r>
              <a:rPr lang="en-US" dirty="0"/>
              <a:t>Less in: folks with otitis media</a:t>
            </a:r>
          </a:p>
        </p:txBody>
      </p:sp>
    </p:spTree>
    <p:extLst>
      <p:ext uri="{BB962C8B-B14F-4D97-AF65-F5344CB8AC3E}">
        <p14:creationId xmlns:p14="http://schemas.microsoft.com/office/powerpoint/2010/main" val="286359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1AE9-7C5A-8C85-0246-8E437564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Mechanism?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7F54-F395-8397-3581-D6638161F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WarnockPro"/>
              </a:rPr>
              <a:t>“Im</a:t>
            </a:r>
            <a:r>
              <a:rPr lang="en-US" sz="2400" dirty="0">
                <a:effectLst/>
                <a:latin typeface="WarnockPro"/>
              </a:rPr>
              <a:t>munosuppressive effect by dexamethasone during the first 4 days of meningitis treatment wears off after 7–14 days and bacterial fragments cause a resurgence of the inflammatory response…direct bacterial invasion, activation of coagulation or a post-infectious immunoglobulin deposition.”</a:t>
            </a:r>
          </a:p>
          <a:p>
            <a:pPr marL="0" indent="0">
              <a:buNone/>
            </a:pPr>
            <a:r>
              <a:rPr lang="en-US" sz="2400" dirty="0">
                <a:latin typeface="WarnockPro"/>
              </a:rPr>
              <a:t>	- </a:t>
            </a:r>
            <a:r>
              <a:rPr lang="en-US" sz="2400" dirty="0" err="1">
                <a:latin typeface="WarnockPro"/>
              </a:rPr>
              <a:t>Engelen</a:t>
            </a:r>
            <a:r>
              <a:rPr lang="en-US" sz="2400" dirty="0">
                <a:latin typeface="WarnockPro"/>
              </a:rPr>
              <a:t>-Lee et al, 2020 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5446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5D9B-95EA-31A0-C583-9467A9F0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is the histopathology?</a:t>
            </a:r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993EE9C-B5AB-564F-F5DD-E9F6BA928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746" y="1825625"/>
            <a:ext cx="9872508" cy="4351338"/>
          </a:xfrm>
        </p:spPr>
      </p:pic>
    </p:spTree>
    <p:extLst>
      <p:ext uri="{BB962C8B-B14F-4D97-AF65-F5344CB8AC3E}">
        <p14:creationId xmlns:p14="http://schemas.microsoft.com/office/powerpoint/2010/main" val="142976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2DC-8A7E-7623-7B13-77CB1BFB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39 </a:t>
            </a:r>
            <a:r>
              <a:rPr lang="en-US" dirty="0" err="1"/>
              <a:t>yr</a:t>
            </a:r>
            <a:r>
              <a:rPr lang="en-US" dirty="0"/>
              <a:t> old M with deterioration after 14 days, withdrawal of care after 30 days </a:t>
            </a:r>
          </a:p>
        </p:txBody>
      </p:sp>
      <p:pic>
        <p:nvPicPr>
          <p:cNvPr id="5" name="Content Placeholder 4" descr="A close-up of a lizard&#10;&#10;Description automatically generated with low confidence">
            <a:extLst>
              <a:ext uri="{FF2B5EF4-FFF2-40B4-BE49-F238E27FC236}">
                <a16:creationId xmlns:a16="http://schemas.microsoft.com/office/drawing/2014/main" id="{FD8E3F39-6C31-11C3-CBFC-BD90D3C15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8414" y="2187864"/>
            <a:ext cx="7835900" cy="2870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79E782-3149-16E6-A7BA-194D2A0E70A4}"/>
              </a:ext>
            </a:extLst>
          </p:cNvPr>
          <p:cNvSpPr txBox="1"/>
          <p:nvPr/>
        </p:nvSpPr>
        <p:spPr>
          <a:xfrm>
            <a:off x="346364" y="2133600"/>
            <a:ext cx="38238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overt vasculitis</a:t>
            </a:r>
          </a:p>
          <a:p>
            <a:endParaRPr lang="en-US" sz="1800" b="1" dirty="0">
              <a:effectLst/>
              <a:latin typeface="MyriadPro"/>
            </a:endParaRPr>
          </a:p>
          <a:p>
            <a:r>
              <a:rPr lang="en-US" sz="1800" b="1" dirty="0">
                <a:effectLst/>
                <a:latin typeface="MyriadPro"/>
              </a:rPr>
              <a:t>a </a:t>
            </a:r>
            <a:r>
              <a:rPr lang="en-US" sz="1800" b="0" dirty="0">
                <a:effectLst/>
                <a:latin typeface="MyriadPro"/>
              </a:rPr>
              <a:t>small arteries with organized </a:t>
            </a:r>
            <a:r>
              <a:rPr lang="en-US" sz="1800" b="0" u="sng" dirty="0">
                <a:effectLst/>
                <a:latin typeface="MyriadPro"/>
              </a:rPr>
              <a:t>thrombosis</a:t>
            </a:r>
            <a:r>
              <a:rPr lang="en-US" sz="1800" b="0" dirty="0">
                <a:effectLst/>
                <a:latin typeface="MyriadPro"/>
              </a:rPr>
              <a:t> are occasionally observed </a:t>
            </a:r>
          </a:p>
          <a:p>
            <a:endParaRPr lang="en-US" sz="1800" b="1" dirty="0">
              <a:effectLst/>
              <a:latin typeface="MyriadPro"/>
            </a:endParaRPr>
          </a:p>
          <a:p>
            <a:r>
              <a:rPr lang="en-US" b="1" dirty="0">
                <a:latin typeface="MyriadPro"/>
              </a:rPr>
              <a:t>b</a:t>
            </a:r>
            <a:r>
              <a:rPr lang="en-US" sz="1800" b="1" dirty="0">
                <a:effectLst/>
                <a:latin typeface="MyriadPro"/>
              </a:rPr>
              <a:t> </a:t>
            </a:r>
            <a:r>
              <a:rPr lang="en-US" sz="1800" dirty="0">
                <a:effectLst/>
                <a:latin typeface="MyriadPro"/>
              </a:rPr>
              <a:t>t</a:t>
            </a:r>
            <a:r>
              <a:rPr lang="en-US" sz="1800" b="0" dirty="0">
                <a:effectLst/>
                <a:latin typeface="MyriadPro"/>
              </a:rPr>
              <a:t>he </a:t>
            </a:r>
            <a:r>
              <a:rPr lang="en-US" sz="1800" b="0" u="sng" dirty="0">
                <a:effectLst/>
                <a:latin typeface="MyriadPro"/>
              </a:rPr>
              <a:t>basilar artery </a:t>
            </a:r>
            <a:r>
              <a:rPr lang="en-US" sz="1800" b="0" dirty="0">
                <a:effectLst/>
                <a:latin typeface="MyriadPro"/>
              </a:rPr>
              <a:t>showed no active inflammation and was </a:t>
            </a:r>
            <a:r>
              <a:rPr lang="en-US" sz="1800" b="0" u="sng" dirty="0">
                <a:effectLst/>
                <a:latin typeface="MyriadPro"/>
              </a:rPr>
              <a:t>dilated</a:t>
            </a:r>
            <a:r>
              <a:rPr lang="en-US" sz="1800" b="0" dirty="0">
                <a:effectLst/>
                <a:latin typeface="MyriadPro"/>
              </a:rPr>
              <a:t> with irregular thickening of endothelial layer (arrow) and disruption of elastic layer. </a:t>
            </a:r>
            <a:br>
              <a:rPr lang="en-US" sz="1800" b="0" dirty="0">
                <a:effectLst/>
                <a:latin typeface="MyriadPro"/>
              </a:rPr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35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2DC-8A7E-7623-7B13-77CB1BFB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2: 52 </a:t>
            </a:r>
            <a:r>
              <a:rPr lang="en-US" dirty="0" err="1"/>
              <a:t>yr</a:t>
            </a:r>
            <a:r>
              <a:rPr lang="en-US" dirty="0"/>
              <a:t> old M with deterioration after 10 days, withdrawal of care at 12 days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9E782-3149-16E6-A7BA-194D2A0E70A4}"/>
              </a:ext>
            </a:extLst>
          </p:cNvPr>
          <p:cNvSpPr txBox="1"/>
          <p:nvPr/>
        </p:nvSpPr>
        <p:spPr>
          <a:xfrm>
            <a:off x="346364" y="2133600"/>
            <a:ext cx="38238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MyriadPro"/>
              </a:rPr>
              <a:t>c </a:t>
            </a:r>
            <a:r>
              <a:rPr lang="en-US" sz="1800" b="0" dirty="0">
                <a:effectLst/>
                <a:latin typeface="MyriadPro"/>
              </a:rPr>
              <a:t>the arteries showed still </a:t>
            </a:r>
            <a:r>
              <a:rPr lang="en-US" sz="1800" b="0" u="sng" dirty="0">
                <a:effectLst/>
                <a:latin typeface="MyriadPro"/>
              </a:rPr>
              <a:t>active inflammation </a:t>
            </a:r>
            <a:r>
              <a:rPr lang="en-US" sz="1800" b="0" dirty="0">
                <a:effectLst/>
                <a:latin typeface="MyriadPro"/>
              </a:rPr>
              <a:t>with disruption of elastic layer (arrow) and thrombosis (star). </a:t>
            </a:r>
            <a:endParaRPr lang="en-US" dirty="0"/>
          </a:p>
          <a:p>
            <a:endParaRPr lang="en-US" b="1" dirty="0">
              <a:latin typeface="MyriadPro"/>
            </a:endParaRPr>
          </a:p>
          <a:p>
            <a:r>
              <a:rPr lang="en-US" b="1" dirty="0">
                <a:latin typeface="MyriadPro"/>
              </a:rPr>
              <a:t>d</a:t>
            </a:r>
            <a:r>
              <a:rPr lang="en-US" sz="1800" b="1" dirty="0">
                <a:effectLst/>
                <a:latin typeface="MyriadPro"/>
              </a:rPr>
              <a:t> </a:t>
            </a:r>
            <a:r>
              <a:rPr lang="en-US" sz="1800" b="0" dirty="0">
                <a:effectLst/>
                <a:latin typeface="MyriadPro"/>
              </a:rPr>
              <a:t>Infarction in basal ganglia. </a:t>
            </a:r>
          </a:p>
          <a:p>
            <a:br>
              <a:rPr lang="en-US" sz="1800" b="0" dirty="0">
                <a:effectLst/>
                <a:latin typeface="MyriadPro"/>
              </a:rPr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269ACF-61BE-058E-23EB-40714EE22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041" y="2634096"/>
            <a:ext cx="76581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2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2DC-8A7E-7623-7B13-77CB1BFB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73 </a:t>
            </a:r>
            <a:r>
              <a:rPr lang="en-US" dirty="0" err="1"/>
              <a:t>yr</a:t>
            </a:r>
            <a:r>
              <a:rPr lang="en-US" dirty="0"/>
              <a:t> old M with deterioration after 7 days, withdrawal of care after 25 days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9E782-3149-16E6-A7BA-194D2A0E70A4}"/>
              </a:ext>
            </a:extLst>
          </p:cNvPr>
          <p:cNvSpPr txBox="1"/>
          <p:nvPr/>
        </p:nvSpPr>
        <p:spPr>
          <a:xfrm>
            <a:off x="346364" y="2133600"/>
            <a:ext cx="38238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MyriadPro"/>
              </a:rPr>
              <a:t>e </a:t>
            </a:r>
            <a:r>
              <a:rPr lang="en-US" sz="1800" b="0" dirty="0">
                <a:effectLst/>
                <a:latin typeface="MyriadPro"/>
              </a:rPr>
              <a:t>larger meningeal arteries show often circumferential </a:t>
            </a:r>
            <a:r>
              <a:rPr lang="en-US" sz="1800" b="0" u="sng" dirty="0">
                <a:effectLst/>
                <a:latin typeface="MyriadPro"/>
              </a:rPr>
              <a:t>thickening</a:t>
            </a:r>
            <a:r>
              <a:rPr lang="en-US" sz="1800" b="0" dirty="0">
                <a:effectLst/>
                <a:latin typeface="MyriadPro"/>
              </a:rPr>
              <a:t> of intima (arrow) and active </a:t>
            </a:r>
            <a:r>
              <a:rPr lang="en-US" sz="1800" b="0" u="sng" dirty="0">
                <a:effectLst/>
                <a:latin typeface="MyriadPro"/>
              </a:rPr>
              <a:t>inflammation</a:t>
            </a:r>
            <a:r>
              <a:rPr lang="en-US" sz="1800" b="0" dirty="0">
                <a:effectLst/>
                <a:latin typeface="MyriadPro"/>
              </a:rPr>
              <a:t> in the media (arrow). </a:t>
            </a:r>
          </a:p>
          <a:p>
            <a:endParaRPr lang="en-US" sz="1800" b="0" dirty="0">
              <a:effectLst/>
              <a:latin typeface="MyriadPro"/>
            </a:endParaRPr>
          </a:p>
          <a:p>
            <a:r>
              <a:rPr lang="en-US" sz="1800" b="1" dirty="0">
                <a:effectLst/>
                <a:latin typeface="MyriadPro"/>
              </a:rPr>
              <a:t>f </a:t>
            </a:r>
            <a:r>
              <a:rPr lang="en-US" sz="1800" b="0" dirty="0">
                <a:effectLst/>
                <a:latin typeface="MyriadPro"/>
              </a:rPr>
              <a:t>Many smaller arteries in the vicinity of the inflamed or destructed arteries show </a:t>
            </a:r>
            <a:r>
              <a:rPr lang="en-US" sz="1800" b="0" u="sng" dirty="0">
                <a:effectLst/>
                <a:latin typeface="MyriadPro"/>
              </a:rPr>
              <a:t>thrombosis</a:t>
            </a:r>
            <a:r>
              <a:rPr lang="en-US" sz="1800" b="0" dirty="0">
                <a:effectLst/>
                <a:latin typeface="MyriadPro"/>
              </a:rPr>
              <a:t> with neutrophil infiltrates. </a:t>
            </a:r>
          </a:p>
        </p:txBody>
      </p:sp>
      <p:pic>
        <p:nvPicPr>
          <p:cNvPr id="5" name="Picture 4" descr="A picture containing text, different, old&#10;&#10;Description automatically generated">
            <a:extLst>
              <a:ext uri="{FF2B5EF4-FFF2-40B4-BE49-F238E27FC236}">
                <a16:creationId xmlns:a16="http://schemas.microsoft.com/office/drawing/2014/main" id="{BAE4270C-CEF0-717B-EC98-B5A668A57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528" y="2754746"/>
            <a:ext cx="77216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1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AEA4-B999-D068-1E0E-8CD93C41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4: 68 </a:t>
            </a:r>
            <a:r>
              <a:rPr lang="en-US" dirty="0" err="1"/>
              <a:t>yr</a:t>
            </a:r>
            <a:r>
              <a:rPr lang="en-US" dirty="0"/>
              <a:t> old F with deterioration at day 7, withdrawal of care at day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7264D-42A4-10A9-54FB-7B818C813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04309" cy="4351338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latin typeface="MyriadPro"/>
              </a:rPr>
              <a:t>g </a:t>
            </a:r>
            <a:r>
              <a:rPr lang="en-US" sz="1800" b="0" dirty="0">
                <a:effectLst/>
                <a:latin typeface="MyriadPro"/>
              </a:rPr>
              <a:t>a severely </a:t>
            </a:r>
            <a:r>
              <a:rPr lang="en-US" sz="1800" b="0" u="sng" dirty="0">
                <a:effectLst/>
                <a:latin typeface="MyriadPro"/>
              </a:rPr>
              <a:t>inflamed</a:t>
            </a:r>
            <a:r>
              <a:rPr lang="en-US" sz="1800" b="0" dirty="0">
                <a:effectLst/>
                <a:latin typeface="MyriadPro"/>
              </a:rPr>
              <a:t> artery with vascular destruction and obstruction in the meningeal pus pocket at the frontal lobe showing organization. </a:t>
            </a:r>
          </a:p>
          <a:p>
            <a:pPr marL="0" indent="0">
              <a:buNone/>
            </a:pPr>
            <a:r>
              <a:rPr lang="en-US" sz="1800" b="1" dirty="0">
                <a:effectLst/>
                <a:latin typeface="MyriadPro"/>
              </a:rPr>
              <a:t>h </a:t>
            </a:r>
            <a:r>
              <a:rPr lang="en-US" sz="1800" b="0" dirty="0">
                <a:effectLst/>
                <a:latin typeface="MyriadPro"/>
              </a:rPr>
              <a:t>The </a:t>
            </a:r>
            <a:r>
              <a:rPr lang="en-US" sz="1800" b="0" u="sng" dirty="0">
                <a:effectLst/>
                <a:latin typeface="MyriadPro"/>
              </a:rPr>
              <a:t>basilar artery </a:t>
            </a:r>
            <a:r>
              <a:rPr lang="en-US" sz="1800" b="0" dirty="0">
                <a:effectLst/>
                <a:latin typeface="MyriadPro"/>
              </a:rPr>
              <a:t>showed </a:t>
            </a:r>
            <a:r>
              <a:rPr lang="en-US" sz="1800" b="0" u="sng" dirty="0">
                <a:effectLst/>
                <a:latin typeface="MyriadPro"/>
              </a:rPr>
              <a:t>chronic active inflammation and dilatation </a:t>
            </a:r>
            <a:r>
              <a:rPr lang="en-US" sz="1800" b="0" dirty="0">
                <a:effectLst/>
                <a:latin typeface="MyriadPro"/>
              </a:rPr>
              <a:t>with disruption of elastic layer (arrows), partially obstructed by </a:t>
            </a:r>
            <a:r>
              <a:rPr lang="en-US" sz="1800" b="0" u="sng" dirty="0" err="1">
                <a:effectLst/>
                <a:latin typeface="MyriadPro"/>
              </a:rPr>
              <a:t>thromboembolus</a:t>
            </a:r>
            <a:r>
              <a:rPr lang="en-US" sz="1800" b="0" dirty="0">
                <a:effectLst/>
                <a:latin typeface="MyriadPro"/>
              </a:rPr>
              <a:t> (star) with leucocyte clearance.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5CD1B15-64C3-81C0-B92B-9DE81EB5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131" y="2019300"/>
            <a:ext cx="76581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72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AEA4-B999-D068-1E0E-8CD93C41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Non-DCV Meningitis Representative Cases (8)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7264D-42A4-10A9-54FB-7B818C813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04309" cy="4351338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err="1">
                <a:effectLst/>
                <a:latin typeface="MyriadPro"/>
              </a:rPr>
              <a:t>i</a:t>
            </a:r>
            <a:r>
              <a:rPr lang="en-US" sz="1800" b="1" dirty="0">
                <a:effectLst/>
                <a:latin typeface="MyriadPro"/>
              </a:rPr>
              <a:t> </a:t>
            </a:r>
            <a:r>
              <a:rPr lang="en-US" sz="1800" b="0" u="sng" dirty="0">
                <a:effectLst/>
                <a:latin typeface="MyriadPro"/>
              </a:rPr>
              <a:t>active vascular inflammation </a:t>
            </a:r>
            <a:r>
              <a:rPr lang="en-US" sz="1800" b="0" dirty="0">
                <a:effectLst/>
                <a:latin typeface="MyriadPro"/>
              </a:rPr>
              <a:t>of a meningeal artery with thickening of intima and inflammation of tunica media. </a:t>
            </a:r>
          </a:p>
          <a:p>
            <a:pPr marL="0" indent="0">
              <a:buNone/>
            </a:pPr>
            <a:endParaRPr lang="en-US" sz="1800" dirty="0">
              <a:latin typeface="MyriadPro"/>
            </a:endParaRPr>
          </a:p>
          <a:p>
            <a:pPr marL="0" indent="0">
              <a:buNone/>
            </a:pPr>
            <a:r>
              <a:rPr lang="en-US" sz="1800" b="1" dirty="0">
                <a:effectLst/>
                <a:latin typeface="MyriadPro"/>
              </a:rPr>
              <a:t>j </a:t>
            </a:r>
            <a:r>
              <a:rPr lang="en-US" sz="1800" b="0" u="sng" dirty="0">
                <a:effectLst/>
                <a:latin typeface="MyriadPro"/>
              </a:rPr>
              <a:t>thrombosis</a:t>
            </a:r>
            <a:r>
              <a:rPr lang="en-US" sz="1800" b="0" dirty="0">
                <a:effectLst/>
                <a:latin typeface="MyriadPro"/>
              </a:rPr>
              <a:t> of small parenchymal vessel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94876B-68AC-1F3F-E813-1F6D7E019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982" y="1825625"/>
            <a:ext cx="7772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8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AEA4-B999-D068-1E0E-8CD93C41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Non-DCV Meningitis Representative Cases (8)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7264D-42A4-10A9-54FB-7B818C813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04309" cy="4351338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err="1">
                <a:effectLst/>
                <a:latin typeface="MyriadPro"/>
              </a:rPr>
              <a:t>i</a:t>
            </a:r>
            <a:r>
              <a:rPr lang="en-US" sz="1800" b="1" dirty="0">
                <a:effectLst/>
                <a:latin typeface="MyriadPro"/>
              </a:rPr>
              <a:t> </a:t>
            </a:r>
            <a:r>
              <a:rPr lang="en-US" sz="1800" b="0" u="sng" dirty="0">
                <a:effectLst/>
                <a:latin typeface="MyriadPro"/>
              </a:rPr>
              <a:t>active vascular inflammation </a:t>
            </a:r>
            <a:r>
              <a:rPr lang="en-US" sz="1800" b="0" dirty="0">
                <a:effectLst/>
                <a:latin typeface="MyriadPro"/>
              </a:rPr>
              <a:t>of a meningeal artery with thickening of intima and inflammation of tunica media. </a:t>
            </a:r>
          </a:p>
          <a:p>
            <a:pPr marL="0" indent="0">
              <a:buNone/>
            </a:pPr>
            <a:endParaRPr lang="en-US" sz="1800" dirty="0">
              <a:latin typeface="MyriadPro"/>
            </a:endParaRPr>
          </a:p>
          <a:p>
            <a:pPr marL="0" indent="0">
              <a:buNone/>
            </a:pPr>
            <a:r>
              <a:rPr lang="en-US" sz="1800" b="1" dirty="0">
                <a:effectLst/>
                <a:latin typeface="MyriadPro"/>
              </a:rPr>
              <a:t>j </a:t>
            </a:r>
            <a:r>
              <a:rPr lang="en-US" sz="1800" b="0" u="sng" dirty="0">
                <a:effectLst/>
                <a:latin typeface="MyriadPro"/>
              </a:rPr>
              <a:t>thrombosis</a:t>
            </a:r>
            <a:r>
              <a:rPr lang="en-US" sz="1800" b="0" dirty="0">
                <a:effectLst/>
                <a:latin typeface="MyriadPro"/>
              </a:rPr>
              <a:t> of small parenchymal vessel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94876B-68AC-1F3F-E813-1F6D7E019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982" y="1825625"/>
            <a:ext cx="7772400" cy="2857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445369-8D09-C282-3C9F-64134EB3495E}"/>
              </a:ext>
            </a:extLst>
          </p:cNvPr>
          <p:cNvSpPr txBox="1"/>
          <p:nvPr/>
        </p:nvSpPr>
        <p:spPr>
          <a:xfrm>
            <a:off x="381000" y="5253633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WarnockPro"/>
              </a:rPr>
              <a:t>Why did they die? </a:t>
            </a:r>
            <a:r>
              <a:rPr lang="en-US" sz="1800" dirty="0">
                <a:effectLst/>
                <a:latin typeface="WarnockPro"/>
              </a:rPr>
              <a:t>The cause of death among non-DCT meningitis patients was known in 7 patients and attributed to systemic complications in 6 patients (86%: 3 PNA, 1 MI, 1 ruptured AAA, 1 septic shock.</a:t>
            </a:r>
          </a:p>
          <a:p>
            <a:r>
              <a:rPr lang="en-US" b="1" dirty="0">
                <a:highlight>
                  <a:srgbClr val="FFFF00"/>
                </a:highlight>
                <a:latin typeface="WarnockPro"/>
              </a:rPr>
              <a:t>PROBLEMS: </a:t>
            </a:r>
            <a:r>
              <a:rPr lang="en-US" dirty="0">
                <a:highlight>
                  <a:srgbClr val="FFFF00"/>
                </a:highlight>
                <a:latin typeface="WarnockPro"/>
              </a:rPr>
              <a:t>Unknown variables!!! --&gt; </a:t>
            </a:r>
            <a:r>
              <a:rPr lang="en-US" dirty="0" err="1">
                <a:highlight>
                  <a:srgbClr val="FFFF00"/>
                </a:highlight>
                <a:latin typeface="WarnockPro"/>
              </a:rPr>
              <a:t>abx</a:t>
            </a:r>
            <a:r>
              <a:rPr lang="en-US" dirty="0">
                <a:highlight>
                  <a:srgbClr val="FFFF00"/>
                </a:highlight>
                <a:latin typeface="WarnockPro"/>
              </a:rPr>
              <a:t>? Steroids? Time to presentation? </a:t>
            </a:r>
          </a:p>
        </p:txBody>
      </p:sp>
    </p:spTree>
    <p:extLst>
      <p:ext uri="{BB962C8B-B14F-4D97-AF65-F5344CB8AC3E}">
        <p14:creationId xmlns:p14="http://schemas.microsoft.com/office/powerpoint/2010/main" val="1348877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0D8A4-F74C-12FF-A2A4-05C067C74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testing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CB427-2DEE-9B08-4850-E126E8DE7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effectLst/>
                <a:latin typeface="WarnockPro"/>
              </a:rPr>
              <a:t>No difference in </a:t>
            </a:r>
            <a:r>
              <a:rPr lang="en-US" sz="2200" u="sng" dirty="0">
                <a:effectLst/>
                <a:latin typeface="WarnockPro"/>
              </a:rPr>
              <a:t>antibody deposition </a:t>
            </a:r>
            <a:r>
              <a:rPr lang="en-US" sz="2200" dirty="0">
                <a:effectLst/>
                <a:latin typeface="WarnockPro"/>
              </a:rPr>
              <a:t>patterns between the non-DCT meningitis and DCT cases. </a:t>
            </a:r>
          </a:p>
          <a:p>
            <a:r>
              <a:rPr lang="en-US" sz="2200" dirty="0">
                <a:effectLst/>
                <a:latin typeface="WarnockPro"/>
              </a:rPr>
              <a:t>No obvious difference in </a:t>
            </a:r>
            <a:r>
              <a:rPr lang="en-US" sz="2200" dirty="0">
                <a:effectLst/>
                <a:latin typeface="MyriadPro"/>
              </a:rPr>
              <a:t>Immunofluorescence staining of </a:t>
            </a:r>
            <a:r>
              <a:rPr lang="en-US" sz="2200" u="sng" dirty="0">
                <a:effectLst/>
                <a:latin typeface="MyriadPro"/>
              </a:rPr>
              <a:t>pneumococcal capsule </a:t>
            </a:r>
            <a:r>
              <a:rPr lang="en-US" sz="2200" dirty="0">
                <a:effectLst/>
                <a:latin typeface="MyriadPro"/>
              </a:rPr>
              <a:t>between DCT and non-DCT cases. </a:t>
            </a:r>
          </a:p>
          <a:p>
            <a:r>
              <a:rPr lang="en-US" sz="2200" b="1" dirty="0">
                <a:effectLst/>
                <a:latin typeface="WarnockPro"/>
              </a:rPr>
              <a:t>One difference: </a:t>
            </a:r>
            <a:r>
              <a:rPr lang="en-US" sz="2200" dirty="0">
                <a:effectLst/>
                <a:latin typeface="WarnockPro"/>
              </a:rPr>
              <a:t>2/4 DCT patients had basilar artery dilation. None of the non-DCT patients had basilar artery dilation. </a:t>
            </a:r>
          </a:p>
          <a:p>
            <a:r>
              <a:rPr lang="en-US" sz="2200" b="1" dirty="0">
                <a:latin typeface="WarnockPro"/>
              </a:rPr>
              <a:t>Other paper from same group</a:t>
            </a:r>
            <a:r>
              <a:rPr lang="en-US" sz="2200" dirty="0">
                <a:latin typeface="WarnockPro"/>
              </a:rPr>
              <a:t>: Complement </a:t>
            </a:r>
            <a:r>
              <a:rPr lang="en-US" sz="2200" dirty="0">
                <a:effectLst/>
                <a:latin typeface="WarnockPro"/>
              </a:rPr>
              <a:t>factor 5a was higher in DCT patients and pts had genetic variation in this gene. Maybe this influences disease course? 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2027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1DCC7-E0AE-55DA-69C7-74A6F271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99A59-2490-6541-8772-EC34AF7A4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Beuker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C.,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Werring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N.,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Bonberg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N., Strecker, J.-K., Schmidt-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Pogoda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A.,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Schwindt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W., Stracke, P., Schulte-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Mecklenbeck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A., Gross, C.,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Wiendl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H.,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Minnerup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H. and </a:t>
            </a:r>
            <a:r>
              <a:rPr lang="en-US" b="0" i="0" u="none" strike="noStrike" dirty="0" err="1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Minnerup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 J. (2023), </a:t>
            </a:r>
            <a:r>
              <a:rPr lang="en-US" b="1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Stroke in Patients with Bacterial Meningitis: A Cohort Study and Meta-Analysis. Ann Neurol</a:t>
            </a:r>
            <a:r>
              <a:rPr lang="en-US" b="0" i="0" u="none" strike="noStrike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. </a:t>
            </a:r>
            <a:r>
              <a:rPr lang="en-US" b="0" i="0" u="none" strike="noStrike" dirty="0">
                <a:solidFill>
                  <a:srgbClr val="005274"/>
                </a:solidFill>
                <a:effectLst/>
                <a:latin typeface="Open Sans" panose="020B0606030504020204" pitchFamily="34" charset="0"/>
                <a:hlinkClick r:id="rId2"/>
              </a:rPr>
              <a:t>https://doi.org/10.1002/ana.26618</a:t>
            </a:r>
            <a:endParaRPr lang="en-US" b="0" i="0" u="none" strike="noStrike" dirty="0">
              <a:solidFill>
                <a:srgbClr val="005274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dirty="0">
                <a:effectLst/>
              </a:rPr>
              <a:t>Lucía </a:t>
            </a:r>
            <a:r>
              <a:rPr lang="en-US" dirty="0" err="1">
                <a:effectLst/>
              </a:rPr>
              <a:t>Boix-Palop</a:t>
            </a:r>
            <a:r>
              <a:rPr lang="en-US" dirty="0">
                <a:effectLst/>
              </a:rPr>
              <a:t>, Tamara Fernández, Iván </a:t>
            </a:r>
            <a:r>
              <a:rPr lang="en-US" dirty="0" err="1">
                <a:effectLst/>
              </a:rPr>
              <a:t>Pelegrín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Meritxell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Obradors</a:t>
            </a:r>
            <a:r>
              <a:rPr lang="en-US" dirty="0">
                <a:effectLst/>
              </a:rPr>
              <a:t>, Kevin García-Roulston, </a:t>
            </a:r>
            <a:r>
              <a:rPr lang="en-US" dirty="0" err="1">
                <a:effectLst/>
              </a:rPr>
              <a:t>Mariona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Xercavins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Dolors</a:t>
            </a:r>
            <a:r>
              <a:rPr lang="en-US" dirty="0">
                <a:effectLst/>
              </a:rPr>
              <a:t> García-Somoza, Carmen </a:t>
            </a:r>
            <a:r>
              <a:rPr lang="en-US" dirty="0" err="1">
                <a:effectLst/>
              </a:rPr>
              <a:t>Ardanuy</a:t>
            </a:r>
            <a:r>
              <a:rPr lang="en-US" dirty="0">
                <a:effectLst/>
              </a:rPr>
              <a:t>, Javier </a:t>
            </a:r>
            <a:r>
              <a:rPr lang="en-US" dirty="0" err="1">
                <a:effectLst/>
              </a:rPr>
              <a:t>Garau</a:t>
            </a:r>
            <a:r>
              <a:rPr lang="en-US" dirty="0">
                <a:effectLst/>
              </a:rPr>
              <a:t>, Esther </a:t>
            </a:r>
            <a:r>
              <a:rPr lang="en-US" dirty="0" err="1">
                <a:effectLst/>
              </a:rPr>
              <a:t>Calbo</a:t>
            </a:r>
            <a:r>
              <a:rPr lang="en-US" dirty="0">
                <a:effectLst/>
              </a:rPr>
              <a:t>, Carmen </a:t>
            </a:r>
            <a:r>
              <a:rPr lang="en-US" dirty="0" err="1">
                <a:effectLst/>
              </a:rPr>
              <a:t>Cabellos</a:t>
            </a:r>
            <a:r>
              <a:rPr lang="en-US" dirty="0"/>
              <a:t>. </a:t>
            </a:r>
            <a:r>
              <a:rPr lang="en-US" b="1" dirty="0">
                <a:effectLst/>
              </a:rPr>
              <a:t>Delayed Cerebral Vasculopathy in Pneumococcal Meningitis: Epidemiology and Clinical Outcome. A Cohort Study</a:t>
            </a:r>
            <a:r>
              <a:rPr lang="en-US" dirty="0">
                <a:effectLst/>
              </a:rPr>
              <a:t>. International Journal of Infectious Diseases, Volume 97, 2020, </a:t>
            </a:r>
            <a:r>
              <a:rPr lang="en-US" dirty="0">
                <a:effectLst/>
                <a:hlinkClick r:id="rId3"/>
              </a:rPr>
              <a:t>https://doi.org/10.1016/j.ijid.2020.06.005</a:t>
            </a:r>
            <a:r>
              <a:rPr lang="en-US" dirty="0">
                <a:effectLst/>
              </a:rPr>
              <a:t>.</a:t>
            </a:r>
          </a:p>
          <a:p>
            <a:r>
              <a:rPr lang="en-US" dirty="0" err="1">
                <a:effectLst/>
              </a:rPr>
              <a:t>Engelen</a:t>
            </a:r>
            <a:r>
              <a:rPr lang="en-US" dirty="0">
                <a:effectLst/>
              </a:rPr>
              <a:t>-Lee JY, Brouwer MC, </a:t>
            </a:r>
            <a:r>
              <a:rPr lang="en-US" dirty="0" err="1">
                <a:effectLst/>
              </a:rPr>
              <a:t>Aronica</a:t>
            </a:r>
            <a:r>
              <a:rPr lang="en-US" dirty="0">
                <a:effectLst/>
              </a:rPr>
              <a:t> E, van de Beek D. </a:t>
            </a:r>
            <a:r>
              <a:rPr lang="en-US" b="1" dirty="0">
                <a:effectLst/>
              </a:rPr>
              <a:t>Delayed cerebral thrombosis complicating pneumococcal meningitis: an autopsy study.</a:t>
            </a:r>
            <a:r>
              <a:rPr lang="en-US" dirty="0">
                <a:effectLst/>
              </a:rPr>
              <a:t> Ann Intensive Care. 2018 Feb 9;8(1):20.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10.1186/s13613-018-0368-8. PMID: 29427117; PMCID: PMC5807251.</a:t>
            </a:r>
          </a:p>
          <a:p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E. S. 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Helvetica" pitchFamily="2" charset="0"/>
              </a:rPr>
              <a:t>Schut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, M. C. Brouwer, J. de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Helvetica" pitchFamily="2" charset="0"/>
              </a:rPr>
              <a:t>Gans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, S. 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Helvetica" pitchFamily="2" charset="0"/>
              </a:rPr>
              <a:t>Florquin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, D. Troost, 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Helvetica" pitchFamily="2" charset="0"/>
              </a:rPr>
              <a:t>D.van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 de Beek. </a:t>
            </a:r>
            <a:r>
              <a:rPr lang="en-US" b="1" i="0" u="none" strike="noStrike" dirty="0">
                <a:solidFill>
                  <a:srgbClr val="222222"/>
                </a:solidFill>
                <a:effectLst/>
                <a:latin typeface="Crimson Text"/>
              </a:rPr>
              <a:t>Delayed cerebral thrombosis after initial good recovery from pneumococcal meningitis.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Helvetica" pitchFamily="2" charset="0"/>
              </a:rPr>
              <a:t>Neurology Dec 2009, 73 (23) 1988-1995; DOI:10.1212/WNL.0b013e3181c55d2e</a:t>
            </a:r>
          </a:p>
          <a:p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54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962</Words>
  <Application>Microsoft Macintosh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Crimson Text</vt:lpstr>
      <vt:lpstr>ElsevierGulliver</vt:lpstr>
      <vt:lpstr>Helvetica</vt:lpstr>
      <vt:lpstr>MyriadPro</vt:lpstr>
      <vt:lpstr>Open Sans</vt:lpstr>
      <vt:lpstr>WarnockPro</vt:lpstr>
      <vt:lpstr>Office Theme</vt:lpstr>
      <vt:lpstr>5 minute talk: Pathological evidence of stroke in patients with bacterial meningitis</vt:lpstr>
      <vt:lpstr>Cerebrovascular complications of bacterial meningitis</vt:lpstr>
      <vt:lpstr>Large study of DCT, and meta-analysis  </vt:lpstr>
      <vt:lpstr>Largest DCT Cohort (Spain, 2020)</vt:lpstr>
      <vt:lpstr>Mechanism? </vt:lpstr>
      <vt:lpstr>Where is the histopathology?</vt:lpstr>
      <vt:lpstr>Case 1: 39 yr old M with deterioration after 14 days, withdrawal of care after 30 days </vt:lpstr>
      <vt:lpstr>Case 2: 52 yr old M with deterioration after 10 days, withdrawal of care at 12 days </vt:lpstr>
      <vt:lpstr>Case 3: 73 yr old M with deterioration after 7 days, withdrawal of care after 25 days </vt:lpstr>
      <vt:lpstr>Case 4: 68 yr old F with deterioration at day 7, withdrawal of care at day 16</vt:lpstr>
      <vt:lpstr>Non-DCV Meningitis Representative Cases (8) </vt:lpstr>
      <vt:lpstr>Non-DCV Meningitis Representative Cases (8) </vt:lpstr>
      <vt:lpstr>Other testing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minute talk: Pathological evidence of stroke in patients with bacterial meningitis</dc:title>
  <dc:creator>Reyes-Esteves, Sahily</dc:creator>
  <cp:lastModifiedBy>Reyes-Esteves, Sahily</cp:lastModifiedBy>
  <cp:revision>3</cp:revision>
  <dcterms:created xsi:type="dcterms:W3CDTF">2023-04-20T11:56:45Z</dcterms:created>
  <dcterms:modified xsi:type="dcterms:W3CDTF">2023-04-20T16:00:21Z</dcterms:modified>
</cp:coreProperties>
</file>