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8" r:id="rId1"/>
  </p:sldMasterIdLst>
  <p:notesMasterIdLst>
    <p:notesMasterId r:id="rId9"/>
  </p:notesMasterIdLst>
  <p:handoutMasterIdLst>
    <p:handoutMasterId r:id="rId10"/>
  </p:handoutMasterIdLst>
  <p:sldIdLst>
    <p:sldId id="367" r:id="rId2"/>
    <p:sldId id="578" r:id="rId3"/>
    <p:sldId id="579" r:id="rId4"/>
    <p:sldId id="577" r:id="rId5"/>
    <p:sldId id="580" r:id="rId6"/>
    <p:sldId id="582" r:id="rId7"/>
    <p:sldId id="583" r:id="rId8"/>
  </p:sldIdLst>
  <p:sldSz cx="10287000" cy="6858000" type="35mm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FF9999"/>
    <a:srgbClr val="FFDDDD"/>
    <a:srgbClr val="007AF4"/>
    <a:srgbClr val="000066"/>
    <a:srgbClr val="003399"/>
    <a:srgbClr val="0033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471" autoAdjust="0"/>
    <p:restoredTop sz="94683" autoAdjust="0"/>
  </p:normalViewPr>
  <p:slideViewPr>
    <p:cSldViewPr>
      <p:cViewPr varScale="1">
        <p:scale>
          <a:sx n="132" d="100"/>
          <a:sy n="132" d="100"/>
        </p:scale>
        <p:origin x="850" y="72"/>
      </p:cViewPr>
      <p:guideLst>
        <p:guide orient="horz" pos="2160"/>
        <p:guide pos="3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77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3600" y="692150"/>
            <a:ext cx="51308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b="0" i="1">
                <a:latin typeface="Times New Roman" panose="02020603050405020304" pitchFamily="18" charset="0"/>
              </a:defRPr>
            </a:lvl1pPr>
          </a:lstStyle>
          <a:p>
            <a:fld id="{AAE54BF0-4746-4FFA-B51A-1DD825CD389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624013" y="985838"/>
            <a:ext cx="8143875" cy="14446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26931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624013" y="3427413"/>
            <a:ext cx="8143875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269320" name="Rectangle 8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69321" name="Rectangle 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69322" name="Rectangle 1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1CE6FE3-08B8-484C-B7EB-2E1673D46AD2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69325" name="Picture 3722" descr="penn_full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6477000"/>
            <a:ext cx="914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5BF7F8-7945-41C1-A46E-E6E5E9F5A2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9814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675" y="1709738"/>
            <a:ext cx="8872538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675" y="4589463"/>
            <a:ext cx="887253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5A336A-3778-47C4-ACFD-9ABD40D9DA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234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41463" y="1827213"/>
            <a:ext cx="4037012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30875" y="1827213"/>
            <a:ext cx="40386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D60B6-4812-4F9C-AAA6-280F6D8AE1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1809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365125"/>
            <a:ext cx="8872538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025" y="1681163"/>
            <a:ext cx="435292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025" y="2505075"/>
            <a:ext cx="4352925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8588" y="1681163"/>
            <a:ext cx="43719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8588" y="2505075"/>
            <a:ext cx="4371975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FA54AF-2A2C-4DB0-B699-C867A7E845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249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CAF680-C240-4BB2-9342-CE2D01CC4C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2138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19C5C-F856-4E67-ADA0-55D75393ED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1314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563" y="987425"/>
            <a:ext cx="52070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025" y="2057400"/>
            <a:ext cx="33178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EFD351-96B0-4FA6-8590-AB41B81729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4746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73563" y="987425"/>
            <a:ext cx="5207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025" y="2057400"/>
            <a:ext cx="33178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9A4EF8-7B63-4DA8-9925-C1F541F7DE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0455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78CCA7-28BC-4D0C-B7E9-294D1A6FF6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2564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13663" y="301625"/>
            <a:ext cx="2055812" cy="56403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41463" y="301625"/>
            <a:ext cx="6019800" cy="564038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A52B39-4050-407F-A01C-48B6881F47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03852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1463" y="301625"/>
            <a:ext cx="8228012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41463" y="1827213"/>
            <a:ext cx="8228012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4350" y="6248400"/>
            <a:ext cx="24003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4725" y="6248400"/>
            <a:ext cx="325755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2350" y="6248400"/>
            <a:ext cx="2400300" cy="457200"/>
          </a:xfrm>
        </p:spPr>
        <p:txBody>
          <a:bodyPr/>
          <a:lstStyle>
            <a:lvl1pPr>
              <a:defRPr/>
            </a:lvl1pPr>
          </a:lstStyle>
          <a:p>
            <a:fld id="{B34087D3-6A81-4CF0-8905-28E0D75504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6329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3" name="Line 5"/>
          <p:cNvSpPr>
            <a:spLocks noChangeShapeType="1"/>
          </p:cNvSpPr>
          <p:nvPr userDrawn="1"/>
        </p:nvSpPr>
        <p:spPr bwMode="auto">
          <a:xfrm>
            <a:off x="1543050" y="1524000"/>
            <a:ext cx="822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82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541463" y="301625"/>
            <a:ext cx="82280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68295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41463" y="1827213"/>
            <a:ext cx="822801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6829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endParaRPr lang="en-US" altLang="en-US"/>
          </a:p>
        </p:txBody>
      </p:sp>
      <p:sp>
        <p:nvSpPr>
          <p:cNvPr id="26829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/>
            </a:lvl1pPr>
          </a:lstStyle>
          <a:p>
            <a:endParaRPr lang="en-US" altLang="en-US"/>
          </a:p>
        </p:txBody>
      </p:sp>
      <p:sp>
        <p:nvSpPr>
          <p:cNvPr id="26829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C4048DE6-8429-43E0-A3F9-20969CD5C734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68300" name="Picture 3722" descr="penn_fulllogo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6480175"/>
            <a:ext cx="914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rgbClr val="00006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irect.com/book/9780702034268/diagnosis-and-management-of-adult-congenital-heart-disease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3" name="Rectangle 7"/>
          <p:cNvSpPr>
            <a:spLocks noGrp="1" noChangeArrowheads="1"/>
          </p:cNvSpPr>
          <p:nvPr>
            <p:ph type="ctrTitle"/>
          </p:nvPr>
        </p:nvSpPr>
        <p:spPr>
          <a:xfrm>
            <a:off x="1104900" y="985838"/>
            <a:ext cx="8143875" cy="1444625"/>
          </a:xfrm>
        </p:spPr>
        <p:txBody>
          <a:bodyPr/>
          <a:lstStyle/>
          <a:p>
            <a:r>
              <a:rPr lang="en-US" altLang="en-US" sz="3600" dirty="0" smtClean="0"/>
              <a:t>What is the association between </a:t>
            </a:r>
            <a:r>
              <a:rPr lang="en-US" altLang="en-US" sz="3600" dirty="0" err="1" smtClean="0"/>
              <a:t>cor</a:t>
            </a:r>
            <a:r>
              <a:rPr lang="en-US" altLang="en-US" sz="3600" dirty="0" smtClean="0"/>
              <a:t> </a:t>
            </a:r>
            <a:r>
              <a:rPr lang="en-US" altLang="en-US" sz="3600" dirty="0" err="1" smtClean="0"/>
              <a:t>triatriatum</a:t>
            </a:r>
            <a:r>
              <a:rPr lang="en-US" altLang="en-US" sz="3600" dirty="0" smtClean="0"/>
              <a:t> and </a:t>
            </a:r>
            <a:r>
              <a:rPr lang="en-US" altLang="en-US" sz="3600" dirty="0" smtClean="0"/>
              <a:t>stroke?</a:t>
            </a:r>
            <a:endParaRPr lang="en-US" altLang="en-US" sz="3600" i="1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130968" y="3429000"/>
            <a:ext cx="8143875" cy="1752600"/>
          </a:xfrm>
        </p:spPr>
        <p:txBody>
          <a:bodyPr/>
          <a:lstStyle/>
          <a:p>
            <a:r>
              <a:rPr lang="en-US" dirty="0" smtClean="0"/>
              <a:t>Jonah </a:t>
            </a:r>
            <a:r>
              <a:rPr lang="en-US" dirty="0" err="1" smtClean="0"/>
              <a:t>Zuflacht</a:t>
            </a:r>
            <a:endParaRPr lang="en-US" dirty="0" smtClean="0"/>
          </a:p>
          <a:p>
            <a:r>
              <a:rPr lang="en-US" dirty="0" smtClean="0"/>
              <a:t>9/16/2021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Cor</a:t>
            </a:r>
            <a:r>
              <a:rPr lang="en-US" dirty="0" smtClean="0"/>
              <a:t> </a:t>
            </a:r>
            <a:r>
              <a:rPr lang="en-US" dirty="0" err="1" smtClean="0"/>
              <a:t>triatriatum</a:t>
            </a:r>
            <a:endParaRPr lang="en-US" dirty="0"/>
          </a:p>
        </p:txBody>
      </p:sp>
      <p:pic>
        <p:nvPicPr>
          <p:cNvPr id="1026" name="Picture 2" descr="See the source imag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900" y="1828799"/>
            <a:ext cx="4610100" cy="4474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41462" y="1828799"/>
            <a:ext cx="413543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dirty="0">
                <a:solidFill>
                  <a:srgbClr val="2E2E2E"/>
                </a:solidFill>
                <a:latin typeface="NexusSans"/>
              </a:rPr>
              <a:t>A</a:t>
            </a:r>
            <a:r>
              <a:rPr lang="en-US" b="0" dirty="0" smtClean="0">
                <a:solidFill>
                  <a:srgbClr val="2E2E2E"/>
                </a:solidFill>
                <a:latin typeface="NexusSans"/>
              </a:rPr>
              <a:t> </a:t>
            </a:r>
            <a:r>
              <a:rPr lang="en-US" b="0" dirty="0">
                <a:solidFill>
                  <a:srgbClr val="2E2E2E"/>
                </a:solidFill>
                <a:latin typeface="NexusSans"/>
              </a:rPr>
              <a:t>rare congenital cardiac anomaly in which </a:t>
            </a:r>
            <a:r>
              <a:rPr lang="en-US" b="0" dirty="0" smtClean="0">
                <a:solidFill>
                  <a:srgbClr val="2E2E2E"/>
                </a:solidFill>
                <a:latin typeface="NexusSans"/>
              </a:rPr>
              <a:t>the atrium is divided into 2 by a fibromuscular </a:t>
            </a:r>
            <a:r>
              <a:rPr lang="en-US" b="0" dirty="0">
                <a:solidFill>
                  <a:srgbClr val="2E2E2E"/>
                </a:solidFill>
                <a:latin typeface="NexusSans"/>
              </a:rPr>
              <a:t>septum.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229100" y="6611779"/>
            <a:ext cx="63627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0" dirty="0">
                <a:solidFill>
                  <a:srgbClr val="2E2E2E"/>
                </a:solidFill>
                <a:latin typeface="NexusSans"/>
              </a:rPr>
              <a:t>Daniel Murphy, in </a:t>
            </a:r>
            <a:r>
              <a:rPr lang="en-US" sz="1000" b="0" dirty="0">
                <a:solidFill>
                  <a:srgbClr val="0C7DBB"/>
                </a:solidFill>
                <a:latin typeface="NexusSans"/>
                <a:hlinkClick r:id="rId3"/>
              </a:rPr>
              <a:t>Diagnosis and Management of Adult Congenital Heart Disease (Second Edition)</a:t>
            </a:r>
            <a:r>
              <a:rPr lang="en-US" sz="1000" b="0" dirty="0">
                <a:solidFill>
                  <a:srgbClr val="2E2E2E"/>
                </a:solidFill>
                <a:latin typeface="NexusSans"/>
              </a:rPr>
              <a:t>, 2011</a:t>
            </a:r>
            <a:endParaRPr lang="en-US" sz="1000" dirty="0"/>
          </a:p>
        </p:txBody>
      </p:sp>
      <p:pic>
        <p:nvPicPr>
          <p:cNvPr id="6" name="Picture 4" descr="See the source ima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100" y="3097884"/>
            <a:ext cx="3048000" cy="3205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0352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ee the sourc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299" y="76200"/>
            <a:ext cx="8940799" cy="670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934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Cor</a:t>
            </a:r>
            <a:r>
              <a:rPr lang="en-US" dirty="0" smtClean="0"/>
              <a:t> </a:t>
            </a:r>
            <a:r>
              <a:rPr lang="en-US" dirty="0" err="1" smtClean="0"/>
              <a:t>triatriatum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1463" y="1752600"/>
            <a:ext cx="7842240" cy="46577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57900" y="3276600"/>
            <a:ext cx="3325803" cy="4001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25 cases since 1960!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082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1463" y="281961"/>
            <a:ext cx="8228012" cy="1143000"/>
          </a:xfrm>
        </p:spPr>
        <p:txBody>
          <a:bodyPr/>
          <a:lstStyle/>
          <a:p>
            <a:r>
              <a:rPr lang="en-US" dirty="0" err="1" smtClean="0"/>
              <a:t>Cor</a:t>
            </a:r>
            <a:r>
              <a:rPr lang="en-US" dirty="0" smtClean="0"/>
              <a:t> </a:t>
            </a:r>
            <a:r>
              <a:rPr lang="en-US" dirty="0" err="1" smtClean="0"/>
              <a:t>triatriatum</a:t>
            </a:r>
            <a:r>
              <a:rPr lang="en-US" dirty="0" smtClean="0"/>
              <a:t> and stroke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41462" y="1828799"/>
            <a:ext cx="756443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 smtClean="0">
                <a:solidFill>
                  <a:srgbClr val="2E2E2E"/>
                </a:solidFill>
                <a:latin typeface="+mj-lt"/>
              </a:rPr>
              <a:t>13 reported cases of stroke attributable to </a:t>
            </a:r>
            <a:r>
              <a:rPr lang="en-US" b="0" dirty="0" err="1" smtClean="0">
                <a:solidFill>
                  <a:srgbClr val="2E2E2E"/>
                </a:solidFill>
                <a:latin typeface="+mj-lt"/>
              </a:rPr>
              <a:t>cor</a:t>
            </a:r>
            <a:r>
              <a:rPr lang="en-US" b="0" dirty="0" smtClean="0">
                <a:solidFill>
                  <a:srgbClr val="2E2E2E"/>
                </a:solidFill>
                <a:latin typeface="+mj-lt"/>
              </a:rPr>
              <a:t> </a:t>
            </a:r>
            <a:r>
              <a:rPr lang="en-US" b="0" dirty="0" err="1" smtClean="0">
                <a:solidFill>
                  <a:srgbClr val="2E2E2E"/>
                </a:solidFill>
                <a:latin typeface="+mj-lt"/>
              </a:rPr>
              <a:t>triatriatum</a:t>
            </a:r>
            <a:endParaRPr lang="en-US" b="0" dirty="0" smtClean="0">
              <a:solidFill>
                <a:srgbClr val="2E2E2E"/>
              </a:solidFill>
              <a:latin typeface="+mj-lt"/>
            </a:endParaRPr>
          </a:p>
          <a:p>
            <a:endParaRPr lang="en-US" b="0" dirty="0" smtClean="0">
              <a:solidFill>
                <a:srgbClr val="2E2E2E"/>
              </a:solidFill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 smtClean="0">
                <a:latin typeface="+mj-lt"/>
              </a:rPr>
              <a:t>Possible mechanisms include:</a:t>
            </a:r>
          </a:p>
          <a:p>
            <a:endParaRPr lang="en-US" b="0" dirty="0" smtClean="0">
              <a:latin typeface="+mj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b="0" dirty="0" smtClean="0">
                <a:latin typeface="+mj-lt"/>
              </a:rPr>
              <a:t>Increased </a:t>
            </a:r>
            <a:r>
              <a:rPr lang="en-US" b="0" dirty="0">
                <a:latin typeface="+mj-lt"/>
              </a:rPr>
              <a:t>prevalence of </a:t>
            </a:r>
            <a:r>
              <a:rPr lang="en-US" b="0" dirty="0" smtClean="0">
                <a:latin typeface="+mj-lt"/>
              </a:rPr>
              <a:t>AF</a:t>
            </a:r>
            <a:endParaRPr lang="en-US" b="0" dirty="0" smtClean="0">
              <a:solidFill>
                <a:srgbClr val="2E2E2E"/>
              </a:solidFill>
              <a:latin typeface="+mj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b="0" dirty="0" err="1" smtClean="0">
                <a:latin typeface="+mj-lt"/>
              </a:rPr>
              <a:t>Cor</a:t>
            </a:r>
            <a:r>
              <a:rPr lang="en-US" b="0" dirty="0" smtClean="0">
                <a:latin typeface="+mj-lt"/>
              </a:rPr>
              <a:t> </a:t>
            </a:r>
            <a:r>
              <a:rPr lang="en-US" b="0" dirty="0" err="1" smtClean="0">
                <a:latin typeface="+mj-lt"/>
              </a:rPr>
              <a:t>triatriatum</a:t>
            </a:r>
            <a:r>
              <a:rPr lang="en-US" b="0" dirty="0" smtClean="0">
                <a:latin typeface="+mj-lt"/>
              </a:rPr>
              <a:t> </a:t>
            </a:r>
            <a:r>
              <a:rPr lang="en-US" b="0" dirty="0">
                <a:latin typeface="+mj-lt"/>
              </a:rPr>
              <a:t>membrane </a:t>
            </a:r>
            <a:r>
              <a:rPr lang="en-US" b="0" dirty="0" smtClean="0">
                <a:latin typeface="+mj-lt"/>
              </a:rPr>
              <a:t>itself causing </a:t>
            </a:r>
            <a:r>
              <a:rPr lang="en-US" b="0" dirty="0">
                <a:latin typeface="+mj-lt"/>
              </a:rPr>
              <a:t>blood flow disruption, stagnation, and thrombus formation </a:t>
            </a:r>
            <a:endParaRPr lang="en-US" b="0" dirty="0" smtClean="0">
              <a:latin typeface="+mj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b="0" dirty="0" smtClean="0">
                <a:latin typeface="+mj-lt"/>
              </a:rPr>
              <a:t>ASD </a:t>
            </a:r>
            <a:r>
              <a:rPr lang="en-US" b="0" dirty="0">
                <a:latin typeface="+mj-lt"/>
              </a:rPr>
              <a:t>and PFO are common defects associated with </a:t>
            </a:r>
            <a:r>
              <a:rPr lang="en-US" b="0" dirty="0" err="1" smtClean="0">
                <a:latin typeface="+mj-lt"/>
              </a:rPr>
              <a:t>cor</a:t>
            </a:r>
            <a:r>
              <a:rPr lang="en-US" b="0" dirty="0" smtClean="0">
                <a:latin typeface="+mj-lt"/>
              </a:rPr>
              <a:t> </a:t>
            </a:r>
            <a:r>
              <a:rPr lang="en-US" b="0" dirty="0" err="1" smtClean="0">
                <a:latin typeface="+mj-lt"/>
              </a:rPr>
              <a:t>triatriatum</a:t>
            </a:r>
            <a:r>
              <a:rPr lang="en-US" b="0" dirty="0" smtClean="0">
                <a:latin typeface="+mj-lt"/>
              </a:rPr>
              <a:t>, </a:t>
            </a:r>
            <a:r>
              <a:rPr lang="en-US" b="0" dirty="0">
                <a:latin typeface="+mj-lt"/>
              </a:rPr>
              <a:t>known risk factors for paradoxical </a:t>
            </a:r>
            <a:r>
              <a:rPr lang="en-US" b="0" dirty="0" smtClean="0">
                <a:latin typeface="+mj-lt"/>
              </a:rPr>
              <a:t>embolism</a:t>
            </a:r>
            <a:endParaRPr lang="en-US" b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53667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14500" y="4800600"/>
            <a:ext cx="8229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 smtClean="0">
                <a:latin typeface="+mj-lt"/>
              </a:rPr>
              <a:t>This patient had no evidence of </a:t>
            </a:r>
            <a:r>
              <a:rPr lang="en-US" b="0" dirty="0">
                <a:latin typeface="+mj-lt"/>
              </a:rPr>
              <a:t>transmembrane flow obstruction, blood stasis, thrombus, or evident AF</a:t>
            </a:r>
            <a:r>
              <a:rPr lang="en-US" b="0" dirty="0" smtClean="0">
                <a:latin typeface="+mj-lt"/>
              </a:rPr>
              <a:t>, </a:t>
            </a:r>
            <a:r>
              <a:rPr lang="en-US" b="0" dirty="0">
                <a:latin typeface="+mj-lt"/>
              </a:rPr>
              <a:t>highlighting the surreptitious risk that </a:t>
            </a:r>
            <a:r>
              <a:rPr lang="en-US" b="0" dirty="0" err="1" smtClean="0">
                <a:latin typeface="+mj-lt"/>
              </a:rPr>
              <a:t>cor</a:t>
            </a:r>
            <a:r>
              <a:rPr lang="en-US" b="0" dirty="0" smtClean="0">
                <a:latin typeface="+mj-lt"/>
              </a:rPr>
              <a:t> </a:t>
            </a:r>
            <a:r>
              <a:rPr lang="en-US" b="0" dirty="0" err="1" smtClean="0">
                <a:latin typeface="+mj-lt"/>
              </a:rPr>
              <a:t>triatriatum</a:t>
            </a:r>
            <a:r>
              <a:rPr lang="en-US" b="0" dirty="0" smtClean="0">
                <a:latin typeface="+mj-lt"/>
              </a:rPr>
              <a:t> </a:t>
            </a:r>
            <a:r>
              <a:rPr lang="en-US" b="0" dirty="0">
                <a:latin typeface="+mj-lt"/>
              </a:rPr>
              <a:t>may play in embolic stroke.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76200"/>
            <a:ext cx="100203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868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1463" y="281961"/>
            <a:ext cx="8228012" cy="1143000"/>
          </a:xfrm>
        </p:spPr>
        <p:txBody>
          <a:bodyPr/>
          <a:lstStyle/>
          <a:p>
            <a:r>
              <a:rPr lang="en-US" dirty="0" smtClean="0"/>
              <a:t>Treatment options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41462" y="1828799"/>
            <a:ext cx="756443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>
                <a:latin typeface="+mj-lt"/>
              </a:rPr>
              <a:t>N</a:t>
            </a:r>
            <a:r>
              <a:rPr lang="en-US" b="0" dirty="0" smtClean="0">
                <a:latin typeface="+mj-lt"/>
              </a:rPr>
              <a:t>o </a:t>
            </a:r>
            <a:r>
              <a:rPr lang="en-US" b="0" dirty="0">
                <a:latin typeface="+mj-lt"/>
              </a:rPr>
              <a:t>currently established guidelines for the management of </a:t>
            </a:r>
            <a:r>
              <a:rPr lang="en-US" b="0" dirty="0" err="1" smtClean="0">
                <a:latin typeface="+mj-lt"/>
              </a:rPr>
              <a:t>cor</a:t>
            </a:r>
            <a:r>
              <a:rPr lang="en-US" b="0" dirty="0" smtClean="0">
                <a:latin typeface="+mj-lt"/>
              </a:rPr>
              <a:t> </a:t>
            </a:r>
            <a:r>
              <a:rPr lang="en-US" b="0" dirty="0" err="1" smtClean="0">
                <a:latin typeface="+mj-lt"/>
              </a:rPr>
              <a:t>triatriatum</a:t>
            </a:r>
            <a:r>
              <a:rPr lang="en-US" b="0" dirty="0" smtClean="0">
                <a:latin typeface="+mj-lt"/>
              </a:rPr>
              <a:t> </a:t>
            </a:r>
            <a:r>
              <a:rPr lang="en-US" b="0" dirty="0">
                <a:latin typeface="+mj-lt"/>
              </a:rPr>
              <a:t>in the setting of embolic stroke. </a:t>
            </a:r>
            <a:endParaRPr lang="en-US" b="0" dirty="0" smtClean="0">
              <a:latin typeface="+mj-lt"/>
            </a:endParaRPr>
          </a:p>
          <a:p>
            <a:endParaRPr lang="en-US" b="0" dirty="0" smtClean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 smtClean="0">
                <a:latin typeface="+mj-lt"/>
              </a:rPr>
              <a:t>Options </a:t>
            </a:r>
            <a:r>
              <a:rPr lang="en-US" b="0" dirty="0">
                <a:latin typeface="+mj-lt"/>
              </a:rPr>
              <a:t>include surgical membrane resection, therapeutic anticoagulation, and/or closure of an associated ASD or PFO</a:t>
            </a:r>
            <a:r>
              <a:rPr lang="en-US" b="0" dirty="0" smtClean="0">
                <a:latin typeface="+mj-lt"/>
              </a:rPr>
              <a:t>.</a:t>
            </a:r>
          </a:p>
          <a:p>
            <a:r>
              <a:rPr lang="en-US" b="0" dirty="0" smtClean="0">
                <a:latin typeface="+mj-lt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 smtClean="0">
                <a:latin typeface="+mj-lt"/>
              </a:rPr>
              <a:t>In </a:t>
            </a:r>
            <a:r>
              <a:rPr lang="en-US" b="0" dirty="0">
                <a:latin typeface="+mj-lt"/>
              </a:rPr>
              <a:t>cases with </a:t>
            </a:r>
            <a:r>
              <a:rPr lang="en-US" b="0" dirty="0" smtClean="0">
                <a:latin typeface="+mj-lt"/>
              </a:rPr>
              <a:t>hemodynamically </a:t>
            </a:r>
            <a:r>
              <a:rPr lang="en-US" b="0" dirty="0">
                <a:latin typeface="+mj-lt"/>
              </a:rPr>
              <a:t>significant transmembrane flow obstruction and associated heart failure, membrane resection is clearly </a:t>
            </a:r>
            <a:r>
              <a:rPr lang="en-US" b="0" dirty="0" smtClean="0">
                <a:latin typeface="+mj-lt"/>
              </a:rPr>
              <a:t>appropriate.</a:t>
            </a:r>
            <a:endParaRPr lang="en-US" b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86241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28756</TotalTime>
  <Words>201</Words>
  <Application>Microsoft Office PowerPoint</Application>
  <PresentationFormat>35mm Slides</PresentationFormat>
  <Paragraphs>23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NexusSans</vt:lpstr>
      <vt:lpstr>Times New Roman</vt:lpstr>
      <vt:lpstr>Verdana</vt:lpstr>
      <vt:lpstr>Eclipse</vt:lpstr>
      <vt:lpstr>What is the association between cor triatriatum and stroke?</vt:lpstr>
      <vt:lpstr>Cor triatriatum</vt:lpstr>
      <vt:lpstr>PowerPoint Presentation</vt:lpstr>
      <vt:lpstr>Cor triatriatum</vt:lpstr>
      <vt:lpstr>Cor triatriatum and stroke</vt:lpstr>
      <vt:lpstr>PowerPoint Presentation</vt:lpstr>
      <vt:lpstr>Treatment options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to t-PA Treatment</dc:title>
  <dc:creator>Scott E. Kasner</dc:creator>
  <cp:lastModifiedBy>Brett Cucchiara</cp:lastModifiedBy>
  <cp:revision>193</cp:revision>
  <dcterms:created xsi:type="dcterms:W3CDTF">1995-06-17T23:31:02Z</dcterms:created>
  <dcterms:modified xsi:type="dcterms:W3CDTF">2021-09-23T19:44:47Z</dcterms:modified>
</cp:coreProperties>
</file>