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728" r:id="rId1"/>
  </p:sldMasterIdLst>
  <p:notesMasterIdLst>
    <p:notesMasterId r:id="rId8"/>
  </p:notesMasterIdLst>
  <p:handoutMasterIdLst>
    <p:handoutMasterId r:id="rId9"/>
  </p:handoutMasterIdLst>
  <p:sldIdLst>
    <p:sldId id="367" r:id="rId2"/>
    <p:sldId id="578" r:id="rId3"/>
    <p:sldId id="579" r:id="rId4"/>
    <p:sldId id="577" r:id="rId5"/>
    <p:sldId id="584" r:id="rId6"/>
    <p:sldId id="585" r:id="rId7"/>
  </p:sldIdLst>
  <p:sldSz cx="10287000" cy="6858000" type="35mm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000" b="1"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000" b="1"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000" b="1"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000" b="1"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000" b="1"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5pPr>
    <a:lvl6pPr marL="2286000" algn="l" defTabSz="914400" rtl="0" eaLnBrk="1" latinLnBrk="0" hangingPunct="1">
      <a:defRPr sz="2000" b="1"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6pPr>
    <a:lvl7pPr marL="2743200" algn="l" defTabSz="914400" rtl="0" eaLnBrk="1" latinLnBrk="0" hangingPunct="1">
      <a:defRPr sz="2000" b="1"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7pPr>
    <a:lvl8pPr marL="3200400" algn="l" defTabSz="914400" rtl="0" eaLnBrk="1" latinLnBrk="0" hangingPunct="1">
      <a:defRPr sz="2000" b="1"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8pPr>
    <a:lvl9pPr marL="3657600" algn="l" defTabSz="914400" rtl="0" eaLnBrk="1" latinLnBrk="0" hangingPunct="1">
      <a:defRPr sz="2000" b="1"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2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0033"/>
    <a:srgbClr val="FF9999"/>
    <a:srgbClr val="FFDDDD"/>
    <a:srgbClr val="007AF4"/>
    <a:srgbClr val="000066"/>
    <a:srgbClr val="003399"/>
    <a:srgbClr val="0033CC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0471" autoAdjust="0"/>
    <p:restoredTop sz="94683" autoAdjust="0"/>
  </p:normalViewPr>
  <p:slideViewPr>
    <p:cSldViewPr>
      <p:cViewPr varScale="1">
        <p:scale>
          <a:sx n="65" d="100"/>
          <a:sy n="65" d="100"/>
        </p:scale>
        <p:origin x="520" y="40"/>
      </p:cViewPr>
      <p:guideLst>
        <p:guide orient="horz" pos="2160"/>
        <p:guide pos="32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7771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9050" tIns="0" rIns="19050" bIns="0" numCol="1" anchor="t" anchorCtr="0" compatLnSpc="1">
            <a:prstTxWarp prst="textNoShape">
              <a:avLst/>
            </a:prstTxWarp>
          </a:bodyPr>
          <a:lstStyle>
            <a:lvl1pPr>
              <a:defRPr sz="1000" b="0" i="1">
                <a:latin typeface="Times New Roman" panose="02020603050405020304" pitchFamily="18" charset="0"/>
              </a:defRPr>
            </a:lvl1pPr>
          </a:lstStyle>
          <a:p>
            <a:endParaRPr lang="en-US" altLang="en-US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9050" tIns="0" rIns="19050" bIns="0" numCol="1" anchor="t" anchorCtr="0" compatLnSpc="1">
            <a:prstTxWarp prst="textNoShape">
              <a:avLst/>
            </a:prstTxWarp>
          </a:bodyPr>
          <a:lstStyle>
            <a:lvl1pPr algn="r">
              <a:defRPr sz="1000" b="0" i="1">
                <a:latin typeface="Times New Roman" panose="02020603050405020304" pitchFamily="18" charset="0"/>
              </a:defRPr>
            </a:lvl1pPr>
          </a:lstStyle>
          <a:p>
            <a:endParaRPr lang="en-US" altLang="en-US"/>
          </a:p>
        </p:txBody>
      </p:sp>
      <p:sp>
        <p:nvSpPr>
          <p:cNvPr id="20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863600" y="692150"/>
            <a:ext cx="5130800" cy="34163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05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9050" tIns="0" rIns="19050" bIns="0" numCol="1" anchor="b" anchorCtr="0" compatLnSpc="1">
            <a:prstTxWarp prst="textNoShape">
              <a:avLst/>
            </a:prstTxWarp>
          </a:bodyPr>
          <a:lstStyle>
            <a:lvl1pPr>
              <a:defRPr sz="1000" b="0" i="1">
                <a:latin typeface="Times New Roman" panose="02020603050405020304" pitchFamily="18" charset="0"/>
              </a:defRPr>
            </a:lvl1pPr>
          </a:lstStyle>
          <a:p>
            <a:endParaRPr lang="en-US" altLang="en-US"/>
          </a:p>
        </p:txBody>
      </p:sp>
      <p:sp>
        <p:nvSpPr>
          <p:cNvPr id="205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9050" tIns="0" rIns="19050" bIns="0" numCol="1" anchor="b" anchorCtr="0" compatLnSpc="1">
            <a:prstTxWarp prst="textNoShape">
              <a:avLst/>
            </a:prstTxWarp>
          </a:bodyPr>
          <a:lstStyle>
            <a:lvl1pPr algn="r">
              <a:defRPr sz="1000" b="0" i="1">
                <a:latin typeface="Times New Roman" panose="02020603050405020304" pitchFamily="18" charset="0"/>
              </a:defRPr>
            </a:lvl1pPr>
          </a:lstStyle>
          <a:p>
            <a:fld id="{AAE54BF0-4746-4FFA-B51A-1DD825CD389C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318" name="Rectangle 6"/>
          <p:cNvSpPr>
            <a:spLocks noGrp="1" noChangeArrowheads="1"/>
          </p:cNvSpPr>
          <p:nvPr>
            <p:ph type="ctrTitle"/>
          </p:nvPr>
        </p:nvSpPr>
        <p:spPr>
          <a:xfrm>
            <a:off x="1624013" y="985838"/>
            <a:ext cx="8143875" cy="1444625"/>
          </a:xfrm>
        </p:spPr>
        <p:txBody>
          <a:bodyPr/>
          <a:lstStyle>
            <a:lvl1pPr>
              <a:defRPr sz="4000"/>
            </a:lvl1pPr>
          </a:lstStyle>
          <a:p>
            <a:pPr lvl="0"/>
            <a:r>
              <a:rPr lang="en-US" altLang="en-US" noProof="0"/>
              <a:t>Click to edit Master title style</a:t>
            </a:r>
          </a:p>
        </p:txBody>
      </p:sp>
      <p:sp>
        <p:nvSpPr>
          <p:cNvPr id="269319" name="Rectangle 7"/>
          <p:cNvSpPr>
            <a:spLocks noGrp="1" noChangeArrowheads="1"/>
          </p:cNvSpPr>
          <p:nvPr>
            <p:ph type="subTitle" idx="1"/>
          </p:nvPr>
        </p:nvSpPr>
        <p:spPr>
          <a:xfrm>
            <a:off x="1624013" y="3427413"/>
            <a:ext cx="8143875" cy="17526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 altLang="en-US" noProof="0"/>
              <a:t>Click to edit Master subtitle style</a:t>
            </a:r>
          </a:p>
        </p:txBody>
      </p:sp>
      <p:sp>
        <p:nvSpPr>
          <p:cNvPr id="269320" name="Rectangle 8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269321" name="Rectangle 9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269322" name="Rectangle 10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31CE6FE3-08B8-484C-B7EB-2E1673D46AD2}" type="slidenum">
              <a:rPr lang="en-US" altLang="en-US"/>
              <a:pPr/>
              <a:t>‹#›</a:t>
            </a:fld>
            <a:endParaRPr lang="en-US" altLang="en-US"/>
          </a:p>
        </p:txBody>
      </p:sp>
      <p:pic>
        <p:nvPicPr>
          <p:cNvPr id="269325" name="Picture 3722" descr="penn_fulllogo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" y="6477000"/>
            <a:ext cx="914400" cy="301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C5BF7F8-7945-41C1-A46E-E6E5E9F5A25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698145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1675" y="1709738"/>
            <a:ext cx="8872538" cy="2852737"/>
          </a:xfrm>
        </p:spPr>
        <p:txBody>
          <a:bodyPr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01675" y="4589463"/>
            <a:ext cx="8872538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55A336A-3778-47C4-ACFD-9ABD40D9DA4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123410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41463" y="1827213"/>
            <a:ext cx="4037012" cy="41148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730875" y="1827213"/>
            <a:ext cx="4038600" cy="41148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D3D60B6-4812-4F9C-AAA6-280F6D8AE1D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618090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025" y="365125"/>
            <a:ext cx="8872538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08025" y="1681163"/>
            <a:ext cx="4352925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08025" y="2505075"/>
            <a:ext cx="4352925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208588" y="1681163"/>
            <a:ext cx="4371975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208588" y="2505075"/>
            <a:ext cx="4371975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EFA54AF-2A2C-4DB0-B699-C867A7E845E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42491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4CAF680-C240-4BB2-9342-CE2D01CC4C8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521386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0F19C5C-F856-4E67-ADA0-55D75393EDB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413149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025" y="457200"/>
            <a:ext cx="3317875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73563" y="987425"/>
            <a:ext cx="52070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025" y="2057400"/>
            <a:ext cx="33178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BEFD351-96B0-4FA6-8590-AB41B81729B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547469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025" y="457200"/>
            <a:ext cx="3317875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373563" y="987425"/>
            <a:ext cx="52070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025" y="2057400"/>
            <a:ext cx="33178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29A4EF8-7B63-4DA8-9925-C1F541F7DE4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504556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C78CCA7-28BC-4D0C-B7E9-294D1A6FF6F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525648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13663" y="301625"/>
            <a:ext cx="2055812" cy="564038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41463" y="301625"/>
            <a:ext cx="6019800" cy="564038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DA52B39-4050-407F-A01C-48B6881F471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6038524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41463" y="301625"/>
            <a:ext cx="8228012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1541463" y="1827213"/>
            <a:ext cx="8228012" cy="4114800"/>
          </a:xfrm>
        </p:spPr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14350" y="6248400"/>
            <a:ext cx="24003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514725" y="6248400"/>
            <a:ext cx="325755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372350" y="6248400"/>
            <a:ext cx="2400300" cy="457200"/>
          </a:xfrm>
        </p:spPr>
        <p:txBody>
          <a:bodyPr/>
          <a:lstStyle>
            <a:lvl1pPr>
              <a:defRPr/>
            </a:lvl1pPr>
          </a:lstStyle>
          <a:p>
            <a:fld id="{B34087D3-6A81-4CF0-8905-28E0D755044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063296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293" name="Line 5"/>
          <p:cNvSpPr>
            <a:spLocks noChangeShapeType="1"/>
          </p:cNvSpPr>
          <p:nvPr userDrawn="1"/>
        </p:nvSpPr>
        <p:spPr bwMode="auto">
          <a:xfrm>
            <a:off x="1543050" y="1524000"/>
            <a:ext cx="82296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68294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1541463" y="301625"/>
            <a:ext cx="8228012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268295" name="Rectangle 7"/>
          <p:cNvSpPr>
            <a:spLocks noGrp="1" noChangeArrowheads="1"/>
          </p:cNvSpPr>
          <p:nvPr>
            <p:ph type="body" idx="1"/>
          </p:nvPr>
        </p:nvSpPr>
        <p:spPr bwMode="auto">
          <a:xfrm>
            <a:off x="1541463" y="1827213"/>
            <a:ext cx="8228012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268296" name="Rectangle 8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514350" y="6248400"/>
            <a:ext cx="24003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 b="0"/>
            </a:lvl1pPr>
          </a:lstStyle>
          <a:p>
            <a:endParaRPr lang="en-US" altLang="en-US"/>
          </a:p>
        </p:txBody>
      </p:sp>
      <p:sp>
        <p:nvSpPr>
          <p:cNvPr id="268297" name="Rectangle 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14725" y="6248400"/>
            <a:ext cx="32575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 b="0"/>
            </a:lvl1pPr>
          </a:lstStyle>
          <a:p>
            <a:endParaRPr lang="en-US" altLang="en-US"/>
          </a:p>
        </p:txBody>
      </p:sp>
      <p:sp>
        <p:nvSpPr>
          <p:cNvPr id="268298" name="Rectangle 1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372350" y="6248400"/>
            <a:ext cx="24003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b="0"/>
            </a:lvl1pPr>
          </a:lstStyle>
          <a:p>
            <a:fld id="{C4048DE6-8429-43E0-A3F9-20969CD5C734}" type="slidenum">
              <a:rPr lang="en-US" altLang="en-US"/>
              <a:pPr/>
              <a:t>‹#›</a:t>
            </a:fld>
            <a:endParaRPr lang="en-US" altLang="en-US"/>
          </a:p>
        </p:txBody>
      </p:sp>
      <p:pic>
        <p:nvPicPr>
          <p:cNvPr id="268300" name="Picture 3722" descr="penn_fulllogo"/>
          <p:cNvPicPr>
            <a:picLocks noChangeAspect="1" noChangeArrowheads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" y="6480175"/>
            <a:ext cx="914400" cy="301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  <p:sldLayoutId id="2147483730" r:id="rId2"/>
    <p:sldLayoutId id="2147483731" r:id="rId3"/>
    <p:sldLayoutId id="2147483732" r:id="rId4"/>
    <p:sldLayoutId id="2147483733" r:id="rId5"/>
    <p:sldLayoutId id="2147483734" r:id="rId6"/>
    <p:sldLayoutId id="2147483735" r:id="rId7"/>
    <p:sldLayoutId id="2147483736" r:id="rId8"/>
    <p:sldLayoutId id="2147483737" r:id="rId9"/>
    <p:sldLayoutId id="2147483738" r:id="rId10"/>
    <p:sldLayoutId id="2147483739" r:id="rId11"/>
    <p:sldLayoutId id="2147483740" r:id="rId12"/>
  </p:sldLayoutIdLst>
  <p:txStyles>
    <p:titleStyle>
      <a:lvl1pPr algn="l" rtl="0" fontAlgn="base">
        <a:spcBef>
          <a:spcPct val="0"/>
        </a:spcBef>
        <a:spcAft>
          <a:spcPct val="0"/>
        </a:spcAft>
        <a:defRPr sz="3600" kern="1200">
          <a:solidFill>
            <a:srgbClr val="000066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600">
          <a:solidFill>
            <a:srgbClr val="000066"/>
          </a:solidFill>
          <a:latin typeface="Arial" panose="020B0604020202020204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3600">
          <a:solidFill>
            <a:srgbClr val="000066"/>
          </a:solidFill>
          <a:latin typeface="Arial" panose="020B0604020202020204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3600">
          <a:solidFill>
            <a:srgbClr val="000066"/>
          </a:solidFill>
          <a:latin typeface="Arial" panose="020B0604020202020204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3600">
          <a:solidFill>
            <a:srgbClr val="000066"/>
          </a:solidFill>
          <a:latin typeface="Arial" panose="020B0604020202020204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rgbClr val="000066"/>
          </a:solidFill>
          <a:latin typeface="Arial" panose="020B0604020202020204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rgbClr val="000066"/>
          </a:solidFill>
          <a:latin typeface="Arial" panose="020B0604020202020204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rgbClr val="000066"/>
          </a:solidFill>
          <a:latin typeface="Arial" panose="020B0604020202020204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rgbClr val="000066"/>
          </a:solidFill>
          <a:latin typeface="Arial" panose="020B060402020202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rgbClr val="000066"/>
        </a:buClr>
        <a:buChar char="•"/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rgbClr val="000066"/>
        </a:buClr>
        <a:buChar char="•"/>
        <a:defRPr sz="25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rgbClr val="000066"/>
        </a:buClr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rgbClr val="000066"/>
        </a:buClr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rgbClr val="000066"/>
        </a:buClr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43" name="Rectangle 7"/>
          <p:cNvSpPr>
            <a:spLocks noGrp="1" noChangeArrowheads="1"/>
          </p:cNvSpPr>
          <p:nvPr>
            <p:ph type="ctrTitle"/>
          </p:nvPr>
        </p:nvSpPr>
        <p:spPr>
          <a:xfrm>
            <a:off x="1104900" y="985838"/>
            <a:ext cx="8143875" cy="1444625"/>
          </a:xfrm>
        </p:spPr>
        <p:txBody>
          <a:bodyPr/>
          <a:lstStyle/>
          <a:p>
            <a:r>
              <a:rPr lang="en-US" dirty="0" err="1" smtClean="0"/>
              <a:t>Pembrolizumab</a:t>
            </a:r>
            <a:r>
              <a:rPr lang="en-US" dirty="0" smtClean="0"/>
              <a:t> for PML and </a:t>
            </a:r>
            <a:r>
              <a:rPr lang="en-US" dirty="0" err="1" smtClean="0"/>
              <a:t>Pembrolizumab</a:t>
            </a:r>
            <a:r>
              <a:rPr lang="en-US" dirty="0" smtClean="0"/>
              <a:t>-induced vasculitis</a:t>
            </a:r>
            <a:endParaRPr lang="en-US" altLang="en-US" sz="3600" i="1" dirty="0"/>
          </a:p>
        </p:txBody>
      </p:sp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1130968" y="3429000"/>
            <a:ext cx="8143875" cy="1752600"/>
          </a:xfrm>
        </p:spPr>
        <p:txBody>
          <a:bodyPr/>
          <a:lstStyle/>
          <a:p>
            <a:r>
              <a:rPr lang="en-US" dirty="0" smtClean="0"/>
              <a:t>Jonah </a:t>
            </a:r>
            <a:r>
              <a:rPr lang="en-US" dirty="0" err="1" smtClean="0"/>
              <a:t>Zuflacht</a:t>
            </a:r>
            <a:endParaRPr lang="en-US" dirty="0" smtClean="0"/>
          </a:p>
          <a:p>
            <a:r>
              <a:rPr lang="en-US" dirty="0" smtClean="0"/>
              <a:t>10/14/2021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Pembrolizumab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541461" y="1828799"/>
            <a:ext cx="8228013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0" dirty="0" smtClean="0"/>
              <a:t>A humanized </a:t>
            </a:r>
            <a:r>
              <a:rPr lang="en-US" b="0" dirty="0"/>
              <a:t>monoclonal </a:t>
            </a:r>
            <a:r>
              <a:rPr lang="en-US" b="0" dirty="0" smtClean="0"/>
              <a:t>antibody that </a:t>
            </a:r>
            <a:r>
              <a:rPr lang="en-US" b="0" dirty="0"/>
              <a:t>binds to lymphocyte programmed cell death protein 1 (PD-1) </a:t>
            </a:r>
            <a:r>
              <a:rPr lang="en-US" b="0" dirty="0" smtClean="0"/>
              <a:t>receptors, enhancing </a:t>
            </a:r>
            <a:r>
              <a:rPr lang="en-US" b="0" dirty="0"/>
              <a:t>immune surveillance against tumor cells</a:t>
            </a:r>
            <a:endParaRPr lang="en-US" dirty="0"/>
          </a:p>
        </p:txBody>
      </p:sp>
      <p:pic>
        <p:nvPicPr>
          <p:cNvPr id="7" name="Picture 2" descr="FDA Approves Pembrolizumab for Lung Cance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7100" y="3228636"/>
            <a:ext cx="3962400" cy="2971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703523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500" y="228600"/>
            <a:ext cx="9920978" cy="487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9348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527175" y="5410200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b="0" dirty="0"/>
              <a:t>Five </a:t>
            </a:r>
            <a:r>
              <a:rPr lang="en-US" sz="1600" b="0" dirty="0" smtClean="0"/>
              <a:t>patients had </a:t>
            </a:r>
            <a:r>
              <a:rPr lang="en-US" sz="1600" b="0" dirty="0"/>
              <a:t>clinical improvement or </a:t>
            </a:r>
            <a:r>
              <a:rPr lang="en-US" sz="1600" b="0" dirty="0" smtClean="0"/>
              <a:t>stabilization </a:t>
            </a:r>
            <a:r>
              <a:rPr lang="en-US" sz="1600" b="0" dirty="0"/>
              <a:t>of PML accompanied by a reduction </a:t>
            </a:r>
            <a:r>
              <a:rPr lang="en-US" sz="1600" b="0" dirty="0" smtClean="0"/>
              <a:t>in the </a:t>
            </a:r>
            <a:r>
              <a:rPr lang="en-US" sz="1600" b="0" dirty="0"/>
              <a:t>JC viral load in the CSF and an increase in in vitro CD4+ and CD8+ </a:t>
            </a:r>
            <a:r>
              <a:rPr lang="en-US" sz="1600" b="0" dirty="0" smtClean="0"/>
              <a:t>anti–JC virus </a:t>
            </a:r>
            <a:r>
              <a:rPr lang="en-US" sz="1600" b="0" dirty="0"/>
              <a:t>activity. In the other three patients, no </a:t>
            </a:r>
            <a:r>
              <a:rPr lang="en-US" sz="1600" b="0" dirty="0" smtClean="0"/>
              <a:t>meaningful </a:t>
            </a:r>
            <a:r>
              <a:rPr lang="en-US" sz="1600" b="0" dirty="0"/>
              <a:t>change was observed </a:t>
            </a:r>
            <a:r>
              <a:rPr lang="en-US" sz="1600" b="0" dirty="0" smtClean="0"/>
              <a:t>in the </a:t>
            </a:r>
            <a:r>
              <a:rPr lang="en-US" sz="1600" b="0" dirty="0"/>
              <a:t>viral load or in the magnitude of antiviral cellular immune response, and </a:t>
            </a:r>
            <a:r>
              <a:rPr lang="en-US" sz="1600" b="0" dirty="0" smtClean="0"/>
              <a:t>there was </a:t>
            </a:r>
            <a:r>
              <a:rPr lang="en-US" sz="1600" b="0" dirty="0"/>
              <a:t>no clinical improvement.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5900" y="76200"/>
            <a:ext cx="8651875" cy="5191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20822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41463" y="281961"/>
            <a:ext cx="8228012" cy="1143000"/>
          </a:xfrm>
        </p:spPr>
        <p:txBody>
          <a:bodyPr/>
          <a:lstStyle/>
          <a:p>
            <a:r>
              <a:rPr lang="en-US" dirty="0" err="1" smtClean="0"/>
              <a:t>Pembrolizumab</a:t>
            </a:r>
            <a:r>
              <a:rPr lang="en-US" dirty="0" smtClean="0"/>
              <a:t> and vasculitis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1450" y="1976437"/>
            <a:ext cx="9944100" cy="2905125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2160024" y="5433038"/>
            <a:ext cx="8096250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 smtClean="0"/>
              <a:t>There </a:t>
            </a:r>
            <a:r>
              <a:rPr lang="en-US" sz="1400" dirty="0"/>
              <a:t>were 53 cases of vasculitis of which 20 were confirmed. The main reported type of vasculitis </a:t>
            </a:r>
            <a:r>
              <a:rPr lang="en-US" sz="1400" dirty="0" smtClean="0"/>
              <a:t>was large </a:t>
            </a:r>
            <a:r>
              <a:rPr lang="en-US" sz="1400" dirty="0"/>
              <a:t>vessel vasculitis and vasculitis of the central and peripheral nervous system. All cases resolved with either holding </a:t>
            </a:r>
            <a:r>
              <a:rPr lang="en-US" sz="1400" dirty="0" smtClean="0"/>
              <a:t>the immune </a:t>
            </a:r>
            <a:r>
              <a:rPr lang="en-US" sz="1400" dirty="0"/>
              <a:t>checkpoint inhibitors and/or administering </a:t>
            </a:r>
            <a:r>
              <a:rPr lang="en-US" sz="1400" dirty="0" smtClean="0"/>
              <a:t>glucocorticoids. There were </a:t>
            </a:r>
            <a:r>
              <a:rPr lang="en-US" sz="1400" u="sng" dirty="0" smtClean="0"/>
              <a:t>4 cases of PACNS.</a:t>
            </a:r>
            <a:endParaRPr lang="en-US" sz="1400" u="sng" dirty="0"/>
          </a:p>
        </p:txBody>
      </p:sp>
    </p:spTree>
    <p:extLst>
      <p:ext uri="{BB962C8B-B14F-4D97-AF65-F5344CB8AC3E}">
        <p14:creationId xmlns:p14="http://schemas.microsoft.com/office/powerpoint/2010/main" val="3564411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7043" y="381000"/>
            <a:ext cx="6128058" cy="1725777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4500" y="1243888"/>
            <a:ext cx="4648200" cy="5544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85582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Eclipse">
  <a:themeElements>
    <a:clrScheme name="Eclipse 1">
      <a:dk1>
        <a:srgbClr val="000000"/>
      </a:dk1>
      <a:lt1>
        <a:srgbClr val="FFFFFF"/>
      </a:lt1>
      <a:dk2>
        <a:srgbClr val="006666"/>
      </a:dk2>
      <a:lt2>
        <a:srgbClr val="5F5F5F"/>
      </a:lt2>
      <a:accent1>
        <a:srgbClr val="33CCCC"/>
      </a:accent1>
      <a:accent2>
        <a:srgbClr val="99CCCC"/>
      </a:accent2>
      <a:accent3>
        <a:srgbClr val="FFFFFF"/>
      </a:accent3>
      <a:accent4>
        <a:srgbClr val="000000"/>
      </a:accent4>
      <a:accent5>
        <a:srgbClr val="ADE2E2"/>
      </a:accent5>
      <a:accent6>
        <a:srgbClr val="8AB9B9"/>
      </a:accent6>
      <a:hlink>
        <a:srgbClr val="006666"/>
      </a:hlink>
      <a:folHlink>
        <a:srgbClr val="B2B2B2"/>
      </a:folHlink>
    </a:clrScheme>
    <a:fontScheme name="Eclips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0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anose="020B060403050404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0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anose="020B0604030504040204" pitchFamily="34" charset="0"/>
          </a:defRPr>
        </a:defPPr>
      </a:lstStyle>
    </a:lnDef>
  </a:objectDefaults>
  <a:extraClrSchemeLst>
    <a:extraClrScheme>
      <a:clrScheme name="Eclipse 1">
        <a:dk1>
          <a:srgbClr val="000000"/>
        </a:dk1>
        <a:lt1>
          <a:srgbClr val="FFFFFF"/>
        </a:lt1>
        <a:dk2>
          <a:srgbClr val="006666"/>
        </a:dk2>
        <a:lt2>
          <a:srgbClr val="5F5F5F"/>
        </a:lt2>
        <a:accent1>
          <a:srgbClr val="33CCCC"/>
        </a:accent1>
        <a:accent2>
          <a:srgbClr val="99CCCC"/>
        </a:accent2>
        <a:accent3>
          <a:srgbClr val="FFFFFF"/>
        </a:accent3>
        <a:accent4>
          <a:srgbClr val="000000"/>
        </a:accent4>
        <a:accent5>
          <a:srgbClr val="ADE2E2"/>
        </a:accent5>
        <a:accent6>
          <a:srgbClr val="8AB9B9"/>
        </a:accent6>
        <a:hlink>
          <a:srgbClr val="006666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lipse 2">
        <a:dk1>
          <a:srgbClr val="000000"/>
        </a:dk1>
        <a:lt1>
          <a:srgbClr val="FFFFFF"/>
        </a:lt1>
        <a:dk2>
          <a:srgbClr val="333366"/>
        </a:dk2>
        <a:lt2>
          <a:srgbClr val="5F5F5F"/>
        </a:lt2>
        <a:accent1>
          <a:srgbClr val="CC99FF"/>
        </a:accent1>
        <a:accent2>
          <a:srgbClr val="99CCCC"/>
        </a:accent2>
        <a:accent3>
          <a:srgbClr val="FFFFFF"/>
        </a:accent3>
        <a:accent4>
          <a:srgbClr val="000000"/>
        </a:accent4>
        <a:accent5>
          <a:srgbClr val="E2CAFF"/>
        </a:accent5>
        <a:accent6>
          <a:srgbClr val="8AB9B9"/>
        </a:accent6>
        <a:hlink>
          <a:srgbClr val="666699"/>
        </a:hlink>
        <a:folHlink>
          <a:srgbClr val="6600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lipse 3">
        <a:dk1>
          <a:srgbClr val="000000"/>
        </a:dk1>
        <a:lt1>
          <a:srgbClr val="FFFFFF"/>
        </a:lt1>
        <a:dk2>
          <a:srgbClr val="0000CC"/>
        </a:dk2>
        <a:lt2>
          <a:srgbClr val="434343"/>
        </a:lt2>
        <a:accent1>
          <a:srgbClr val="99CC00"/>
        </a:accent1>
        <a:accent2>
          <a:srgbClr val="FFCC00"/>
        </a:accent2>
        <a:accent3>
          <a:srgbClr val="FFFFFF"/>
        </a:accent3>
        <a:accent4>
          <a:srgbClr val="000000"/>
        </a:accent4>
        <a:accent5>
          <a:srgbClr val="CAE2AA"/>
        </a:accent5>
        <a:accent6>
          <a:srgbClr val="E7B900"/>
        </a:accent6>
        <a:hlink>
          <a:srgbClr val="FF0000"/>
        </a:hlink>
        <a:folHlink>
          <a:srgbClr val="8080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lipse 4">
        <a:dk1>
          <a:srgbClr val="000000"/>
        </a:dk1>
        <a:lt1>
          <a:srgbClr val="64AAAE"/>
        </a:lt1>
        <a:dk2>
          <a:srgbClr val="FFFFCC"/>
        </a:dk2>
        <a:lt2>
          <a:srgbClr val="5F5F5F"/>
        </a:lt2>
        <a:accent1>
          <a:srgbClr val="B4B1DB"/>
        </a:accent1>
        <a:accent2>
          <a:srgbClr val="61C1D7"/>
        </a:accent2>
        <a:accent3>
          <a:srgbClr val="B8D2D3"/>
        </a:accent3>
        <a:accent4>
          <a:srgbClr val="000000"/>
        </a:accent4>
        <a:accent5>
          <a:srgbClr val="D6D5EA"/>
        </a:accent5>
        <a:accent6>
          <a:srgbClr val="57AFC3"/>
        </a:accent6>
        <a:hlink>
          <a:srgbClr val="257177"/>
        </a:hlink>
        <a:folHlink>
          <a:srgbClr val="CCCC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lipse 5">
        <a:dk1>
          <a:srgbClr val="5F5F5F"/>
        </a:dk1>
        <a:lt1>
          <a:srgbClr val="F8F8F8"/>
        </a:lt1>
        <a:dk2>
          <a:srgbClr val="2A285A"/>
        </a:dk2>
        <a:lt2>
          <a:srgbClr val="FFFFFF"/>
        </a:lt2>
        <a:accent1>
          <a:srgbClr val="999966"/>
        </a:accent1>
        <a:accent2>
          <a:srgbClr val="8C8B9D"/>
        </a:accent2>
        <a:accent3>
          <a:srgbClr val="ACACB5"/>
        </a:accent3>
        <a:accent4>
          <a:srgbClr val="D4D4D4"/>
        </a:accent4>
        <a:accent5>
          <a:srgbClr val="CACAB8"/>
        </a:accent5>
        <a:accent6>
          <a:srgbClr val="7E7D8E"/>
        </a:accent6>
        <a:hlink>
          <a:srgbClr val="465174"/>
        </a:hlink>
        <a:folHlink>
          <a:srgbClr val="C0C0C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lipse 6">
        <a:dk1>
          <a:srgbClr val="434343"/>
        </a:dk1>
        <a:lt1>
          <a:srgbClr val="FFFFFF"/>
        </a:lt1>
        <a:dk2>
          <a:srgbClr val="360404"/>
        </a:dk2>
        <a:lt2>
          <a:srgbClr val="FFFFFF"/>
        </a:lt2>
        <a:accent1>
          <a:srgbClr val="669900"/>
        </a:accent1>
        <a:accent2>
          <a:srgbClr val="CC6600"/>
        </a:accent2>
        <a:accent3>
          <a:srgbClr val="AEAAAA"/>
        </a:accent3>
        <a:accent4>
          <a:srgbClr val="DADADA"/>
        </a:accent4>
        <a:accent5>
          <a:srgbClr val="B8CAAA"/>
        </a:accent5>
        <a:accent6>
          <a:srgbClr val="B95C00"/>
        </a:accent6>
        <a:hlink>
          <a:srgbClr val="CC3300"/>
        </a:hlink>
        <a:folHlink>
          <a:srgbClr val="80808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lipse 7">
        <a:dk1>
          <a:srgbClr val="434343"/>
        </a:dk1>
        <a:lt1>
          <a:srgbClr val="FFFFFF"/>
        </a:lt1>
        <a:dk2>
          <a:srgbClr val="000000"/>
        </a:dk2>
        <a:lt2>
          <a:srgbClr val="8285FE"/>
        </a:lt2>
        <a:accent1>
          <a:srgbClr val="669900"/>
        </a:accent1>
        <a:accent2>
          <a:srgbClr val="9900FF"/>
        </a:accent2>
        <a:accent3>
          <a:srgbClr val="AAAAAA"/>
        </a:accent3>
        <a:accent4>
          <a:srgbClr val="DADADA"/>
        </a:accent4>
        <a:accent5>
          <a:srgbClr val="B8CAAA"/>
        </a:accent5>
        <a:accent6>
          <a:srgbClr val="8A00E7"/>
        </a:accent6>
        <a:hlink>
          <a:srgbClr val="6600CC"/>
        </a:hlink>
        <a:folHlink>
          <a:srgbClr val="80808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lipse 8">
        <a:dk1>
          <a:srgbClr val="434343"/>
        </a:dk1>
        <a:lt1>
          <a:srgbClr val="FFFFFF"/>
        </a:lt1>
        <a:dk2>
          <a:srgbClr val="000000"/>
        </a:dk2>
        <a:lt2>
          <a:srgbClr val="0066FF"/>
        </a:lt2>
        <a:accent1>
          <a:srgbClr val="339966"/>
        </a:accent1>
        <a:accent2>
          <a:srgbClr val="FFCC00"/>
        </a:accent2>
        <a:accent3>
          <a:srgbClr val="AAAAAA"/>
        </a:accent3>
        <a:accent4>
          <a:srgbClr val="DADADA"/>
        </a:accent4>
        <a:accent5>
          <a:srgbClr val="ADCAB8"/>
        </a:accent5>
        <a:accent6>
          <a:srgbClr val="E7B900"/>
        </a:accent6>
        <a:hlink>
          <a:srgbClr val="CC0000"/>
        </a:hlink>
        <a:folHlink>
          <a:srgbClr val="80808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lipse 9">
        <a:dk1>
          <a:srgbClr val="333300"/>
        </a:dk1>
        <a:lt1>
          <a:srgbClr val="FFFFFF"/>
        </a:lt1>
        <a:dk2>
          <a:srgbClr val="669900"/>
        </a:dk2>
        <a:lt2>
          <a:srgbClr val="FFFFCC"/>
        </a:lt2>
        <a:accent1>
          <a:srgbClr val="CCCC00"/>
        </a:accent1>
        <a:accent2>
          <a:srgbClr val="99CC00"/>
        </a:accent2>
        <a:accent3>
          <a:srgbClr val="B8CAAA"/>
        </a:accent3>
        <a:accent4>
          <a:srgbClr val="DADADA"/>
        </a:accent4>
        <a:accent5>
          <a:srgbClr val="E2E2AA"/>
        </a:accent5>
        <a:accent6>
          <a:srgbClr val="8AB900"/>
        </a:accent6>
        <a:hlink>
          <a:srgbClr val="336600"/>
        </a:hlink>
        <a:folHlink>
          <a:srgbClr val="FFFF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lipse 10">
        <a:dk1>
          <a:srgbClr val="333333"/>
        </a:dk1>
        <a:lt1>
          <a:srgbClr val="FFFFCC"/>
        </a:lt1>
        <a:dk2>
          <a:srgbClr val="660000"/>
        </a:dk2>
        <a:lt2>
          <a:srgbClr val="CCCCCC"/>
        </a:lt2>
        <a:accent1>
          <a:srgbClr val="FF6600"/>
        </a:accent1>
        <a:accent2>
          <a:srgbClr val="CC3300"/>
        </a:accent2>
        <a:accent3>
          <a:srgbClr val="B8AAAA"/>
        </a:accent3>
        <a:accent4>
          <a:srgbClr val="DADAAE"/>
        </a:accent4>
        <a:accent5>
          <a:srgbClr val="FFB8AA"/>
        </a:accent5>
        <a:accent6>
          <a:srgbClr val="B92D00"/>
        </a:accent6>
        <a:hlink>
          <a:srgbClr val="990000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Eclipse</Template>
  <TotalTime>28961</TotalTime>
  <Words>158</Words>
  <Application>Microsoft Office PowerPoint</Application>
  <PresentationFormat>35mm Slides</PresentationFormat>
  <Paragraphs>8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Times New Roman</vt:lpstr>
      <vt:lpstr>Verdana</vt:lpstr>
      <vt:lpstr>Eclipse</vt:lpstr>
      <vt:lpstr>Pembrolizumab for PML and Pembrolizumab-induced vasculitis</vt:lpstr>
      <vt:lpstr>Pembrolizumab</vt:lpstr>
      <vt:lpstr>PowerPoint Presentation</vt:lpstr>
      <vt:lpstr>PowerPoint Presentation</vt:lpstr>
      <vt:lpstr>Pembrolizumab and vasculitis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Time to t-PA Treatment</dc:title>
  <dc:creator>Scott E. Kasner</dc:creator>
  <cp:lastModifiedBy>Zuflacht, Jonah</cp:lastModifiedBy>
  <cp:revision>198</cp:revision>
  <dcterms:created xsi:type="dcterms:W3CDTF">1995-06-17T23:31:02Z</dcterms:created>
  <dcterms:modified xsi:type="dcterms:W3CDTF">2021-10-13T19:00:54Z</dcterms:modified>
</cp:coreProperties>
</file>