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28" r:id="rId1"/>
  </p:sldMasterIdLst>
  <p:notesMasterIdLst>
    <p:notesMasterId r:id="rId8"/>
  </p:notesMasterIdLst>
  <p:handoutMasterIdLst>
    <p:handoutMasterId r:id="rId9"/>
  </p:handoutMasterIdLst>
  <p:sldIdLst>
    <p:sldId id="367" r:id="rId2"/>
    <p:sldId id="586" r:id="rId3"/>
    <p:sldId id="590" r:id="rId4"/>
    <p:sldId id="591" r:id="rId5"/>
    <p:sldId id="588" r:id="rId6"/>
    <p:sldId id="592" r:id="rId7"/>
  </p:sldIdLst>
  <p:sldSz cx="10287000" cy="6858000" type="35mm"/>
  <p:notesSz cx="6858000" cy="9144000"/>
  <p:defaultTextStyle>
    <a:defPPr>
      <a:defRPr lang="en-US"/>
    </a:defPPr>
    <a:lvl1pPr algn="l" rtl="0" eaLnBrk="0" fontAlgn="base" hangingPunct="0">
      <a:spcBef>
        <a:spcPct val="0"/>
      </a:spcBef>
      <a:spcAft>
        <a:spcPct val="0"/>
      </a:spcAft>
      <a:defRPr sz="2000" b="1"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sz="2000" b="1"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sz="2000" b="1"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sz="2000" b="1"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sz="2000" b="1" kern="1200">
        <a:solidFill>
          <a:schemeClr val="tx1"/>
        </a:solidFill>
        <a:latin typeface="Verdana" panose="020B0604030504040204" pitchFamily="34" charset="0"/>
        <a:ea typeface="+mn-ea"/>
        <a:cs typeface="+mn-cs"/>
      </a:defRPr>
    </a:lvl5pPr>
    <a:lvl6pPr marL="2286000" algn="l" defTabSz="914400" rtl="0" eaLnBrk="1" latinLnBrk="0" hangingPunct="1">
      <a:defRPr sz="2000" b="1" kern="1200">
        <a:solidFill>
          <a:schemeClr val="tx1"/>
        </a:solidFill>
        <a:latin typeface="Verdana" panose="020B0604030504040204" pitchFamily="34" charset="0"/>
        <a:ea typeface="+mn-ea"/>
        <a:cs typeface="+mn-cs"/>
      </a:defRPr>
    </a:lvl6pPr>
    <a:lvl7pPr marL="2743200" algn="l" defTabSz="914400" rtl="0" eaLnBrk="1" latinLnBrk="0" hangingPunct="1">
      <a:defRPr sz="2000" b="1" kern="1200">
        <a:solidFill>
          <a:schemeClr val="tx1"/>
        </a:solidFill>
        <a:latin typeface="Verdana" panose="020B0604030504040204" pitchFamily="34" charset="0"/>
        <a:ea typeface="+mn-ea"/>
        <a:cs typeface="+mn-cs"/>
      </a:defRPr>
    </a:lvl7pPr>
    <a:lvl8pPr marL="3200400" algn="l" defTabSz="914400" rtl="0" eaLnBrk="1" latinLnBrk="0" hangingPunct="1">
      <a:defRPr sz="2000" b="1" kern="1200">
        <a:solidFill>
          <a:schemeClr val="tx1"/>
        </a:solidFill>
        <a:latin typeface="Verdana" panose="020B0604030504040204" pitchFamily="34" charset="0"/>
        <a:ea typeface="+mn-ea"/>
        <a:cs typeface="+mn-cs"/>
      </a:defRPr>
    </a:lvl8pPr>
    <a:lvl9pPr marL="3657600" algn="l" defTabSz="914400" rtl="0" eaLnBrk="1" latinLnBrk="0" hangingPunct="1">
      <a:defRPr sz="2000" b="1"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a:srgbClr val="FF9999"/>
    <a:srgbClr val="FFDDDD"/>
    <a:srgbClr val="007AF4"/>
    <a:srgbClr val="000066"/>
    <a:srgbClr val="003399"/>
    <a:srgbClr val="0033C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471" autoAdjust="0"/>
    <p:restoredTop sz="57592" autoAdjust="0"/>
  </p:normalViewPr>
  <p:slideViewPr>
    <p:cSldViewPr>
      <p:cViewPr varScale="1">
        <p:scale>
          <a:sx n="39" d="100"/>
          <a:sy n="39" d="100"/>
        </p:scale>
        <p:origin x="1352" y="40"/>
      </p:cViewPr>
      <p:guideLst>
        <p:guide orient="horz" pos="2160"/>
        <p:guide pos="32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771"/>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defRPr sz="1000" b="0" i="1">
                <a:latin typeface="Times New Roman" panose="02020603050405020304" pitchFamily="18" charset="0"/>
              </a:defRPr>
            </a:lvl1pPr>
          </a:lstStyle>
          <a:p>
            <a:endParaRPr lang="en-US" altLang="en-US"/>
          </a:p>
        </p:txBody>
      </p:sp>
      <p:sp>
        <p:nvSpPr>
          <p:cNvPr id="205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a:defRPr sz="1000" b="0" i="1">
                <a:latin typeface="Times New Roman" panose="02020603050405020304" pitchFamily="18" charset="0"/>
              </a:defRPr>
            </a:lvl1pPr>
          </a:lstStyle>
          <a:p>
            <a:endParaRPr lang="en-US" altLang="en-US"/>
          </a:p>
        </p:txBody>
      </p:sp>
      <p:sp>
        <p:nvSpPr>
          <p:cNvPr id="2052" name="Rectangle 4"/>
          <p:cNvSpPr>
            <a:spLocks noGrp="1" noRot="1" noChangeAspect="1" noChangeArrowheads="1" noTextEdit="1"/>
          </p:cNvSpPr>
          <p:nvPr>
            <p:ph type="sldImg" idx="2"/>
          </p:nvPr>
        </p:nvSpPr>
        <p:spPr bwMode="auto">
          <a:xfrm>
            <a:off x="863600" y="692150"/>
            <a:ext cx="5130800" cy="3416300"/>
          </a:xfrm>
          <a:prstGeom prst="rect">
            <a:avLst/>
          </a:prstGeom>
          <a:noFill/>
          <a:ln w="127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defRPr sz="1000" b="0" i="1">
                <a:latin typeface="Times New Roman" panose="02020603050405020304" pitchFamily="18" charset="0"/>
              </a:defRPr>
            </a:lvl1pPr>
          </a:lstStyle>
          <a:p>
            <a:endParaRPr lang="en-US" alt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a:defRPr sz="1000" b="0" i="1">
                <a:latin typeface="Times New Roman" panose="02020603050405020304" pitchFamily="18" charset="0"/>
              </a:defRPr>
            </a:lvl1pPr>
          </a:lstStyle>
          <a:p>
            <a:fld id="{AAE54BF0-4746-4FFA-B51A-1DD825CD389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6775" y="692150"/>
            <a:ext cx="5124450" cy="3416300"/>
          </a:xfrm>
        </p:spPr>
      </p:sp>
      <p:sp>
        <p:nvSpPr>
          <p:cNvPr id="3" name="Notes Placeholder 2"/>
          <p:cNvSpPr>
            <a:spLocks noGrp="1"/>
          </p:cNvSpPr>
          <p:nvPr>
            <p:ph type="body" idx="1"/>
          </p:nvPr>
        </p:nvSpPr>
        <p:spPr/>
        <p:txBody>
          <a:bodyPr/>
          <a:lstStyle/>
          <a:p>
            <a:r>
              <a:rPr lang="en-US" dirty="0" smtClean="0"/>
              <a:t>An analog of vasopressin with very little vasopressor activity.</a:t>
            </a:r>
          </a:p>
          <a:p>
            <a:r>
              <a:rPr lang="en-US" dirty="0" smtClean="0"/>
              <a:t>Stimulates endothelial cell release of large factor VIII, von </a:t>
            </a:r>
            <a:r>
              <a:rPr lang="en-US" dirty="0" err="1" smtClean="0"/>
              <a:t>Willebrand</a:t>
            </a:r>
            <a:r>
              <a:rPr lang="en-US" dirty="0" smtClean="0"/>
              <a:t> factor </a:t>
            </a:r>
            <a:r>
              <a:rPr lang="en-US" dirty="0" err="1" smtClean="0"/>
              <a:t>multimers</a:t>
            </a:r>
            <a:r>
              <a:rPr lang="en-US" dirty="0" smtClean="0"/>
              <a:t>, and may also increase platelet membrane glycoprotein expression, thereby promoting platelet </a:t>
            </a:r>
            <a:r>
              <a:rPr lang="en-US" dirty="0" smtClean="0"/>
              <a:t>adhesion</a:t>
            </a:r>
          </a:p>
          <a:p>
            <a:endParaRPr lang="en-US" dirty="0" smtClean="0"/>
          </a:p>
          <a:p>
            <a:pPr marL="342900" indent="-342900">
              <a:buFontTx/>
              <a:buChar char="-"/>
            </a:pPr>
            <a:r>
              <a:rPr lang="en-US" sz="1200" b="0" kern="1200" dirty="0" smtClean="0">
                <a:solidFill>
                  <a:schemeClr val="tx1"/>
                </a:solidFill>
                <a:latin typeface="Times New Roman" panose="02020603050405020304" pitchFamily="18" charset="0"/>
                <a:ea typeface="+mn-ea"/>
                <a:cs typeface="+mn-cs"/>
              </a:rPr>
              <a:t>Shown to reduce bleeding time and normalize hemostasis in patients with uremic platelets undergoing surgery</a:t>
            </a:r>
          </a:p>
          <a:p>
            <a:pPr marL="342900" indent="-342900">
              <a:buFontTx/>
              <a:buChar char="-"/>
            </a:pPr>
            <a:r>
              <a:rPr lang="en-US" sz="1200" b="0" kern="1200" dirty="0" smtClean="0">
                <a:solidFill>
                  <a:schemeClr val="tx1"/>
                </a:solidFill>
                <a:latin typeface="Times New Roman" panose="02020603050405020304" pitchFamily="18" charset="0"/>
                <a:ea typeface="+mn-ea"/>
                <a:cs typeface="+mn-cs"/>
              </a:rPr>
              <a:t>Within healthy populations on aspirin/COX-1 inhibitors or ADP receptor inhibitors, DDAVP demonstrated an improvement in several tests of platelet function compared to those who received no reversal agents </a:t>
            </a:r>
          </a:p>
          <a:p>
            <a:pPr marL="342900" indent="-342900">
              <a:buFontTx/>
              <a:buChar char="-"/>
            </a:pPr>
            <a:r>
              <a:rPr lang="en-US" sz="1200" b="0" kern="1200" dirty="0" smtClean="0">
                <a:solidFill>
                  <a:schemeClr val="tx1"/>
                </a:solidFill>
                <a:latin typeface="Times New Roman" panose="02020603050405020304" pitchFamily="18" charset="0"/>
                <a:ea typeface="+mn-ea"/>
                <a:cs typeface="+mn-cs"/>
              </a:rPr>
              <a:t>DDAVP has also been shown to significantly reduce blood loss and improve thrombus formation in cardiac surgery patients exposed to aspirin pre-operatively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AE54BF0-4746-4FFA-B51A-1DD825CD389C}" type="slidenum">
              <a:rPr lang="en-US" altLang="en-US" smtClean="0"/>
              <a:pPr/>
              <a:t>2</a:t>
            </a:fld>
            <a:endParaRPr lang="en-US" altLang="en-US"/>
          </a:p>
        </p:txBody>
      </p:sp>
    </p:spTree>
    <p:extLst>
      <p:ext uri="{BB962C8B-B14F-4D97-AF65-F5344CB8AC3E}">
        <p14:creationId xmlns:p14="http://schemas.microsoft.com/office/powerpoint/2010/main" val="3777762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6775" y="692150"/>
            <a:ext cx="5124450" cy="34163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smtClean="0"/>
              <a:t>In line with the randomized Platelet Transfusion Versus Standard Care After Acute Stroke Due to Spontaneous Cerebral Hemorrhage Associated With Antiplatelet Therapy trial, there was no hemostatic efficacy of early platelet transfusion in intracerebral hemorrhage under antiplatelet treatment</a:t>
            </a:r>
          </a:p>
          <a:p>
            <a:endParaRPr lang="en-US" dirty="0"/>
          </a:p>
        </p:txBody>
      </p:sp>
      <p:sp>
        <p:nvSpPr>
          <p:cNvPr id="4" name="Slide Number Placeholder 3"/>
          <p:cNvSpPr>
            <a:spLocks noGrp="1"/>
          </p:cNvSpPr>
          <p:nvPr>
            <p:ph type="sldNum" sz="quarter" idx="10"/>
          </p:nvPr>
        </p:nvSpPr>
        <p:spPr/>
        <p:txBody>
          <a:bodyPr/>
          <a:lstStyle/>
          <a:p>
            <a:fld id="{AAE54BF0-4746-4FFA-B51A-1DD825CD389C}" type="slidenum">
              <a:rPr lang="en-US" altLang="en-US" smtClean="0"/>
              <a:pPr/>
              <a:t>5</a:t>
            </a:fld>
            <a:endParaRPr lang="en-US" altLang="en-US"/>
          </a:p>
        </p:txBody>
      </p:sp>
    </p:spTree>
    <p:extLst>
      <p:ext uri="{BB962C8B-B14F-4D97-AF65-F5344CB8AC3E}">
        <p14:creationId xmlns:p14="http://schemas.microsoft.com/office/powerpoint/2010/main" val="40924196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69318" name="Rectangle 6"/>
          <p:cNvSpPr>
            <a:spLocks noGrp="1" noChangeArrowheads="1"/>
          </p:cNvSpPr>
          <p:nvPr>
            <p:ph type="ctrTitle"/>
          </p:nvPr>
        </p:nvSpPr>
        <p:spPr>
          <a:xfrm>
            <a:off x="1624013" y="985838"/>
            <a:ext cx="8143875" cy="1444625"/>
          </a:xfrm>
        </p:spPr>
        <p:txBody>
          <a:bodyPr/>
          <a:lstStyle>
            <a:lvl1pPr>
              <a:defRPr sz="4000"/>
            </a:lvl1pPr>
          </a:lstStyle>
          <a:p>
            <a:pPr lvl="0"/>
            <a:r>
              <a:rPr lang="en-US" altLang="en-US" noProof="0"/>
              <a:t>Click to edit Master title style</a:t>
            </a:r>
          </a:p>
        </p:txBody>
      </p:sp>
      <p:sp>
        <p:nvSpPr>
          <p:cNvPr id="269319" name="Rectangle 7"/>
          <p:cNvSpPr>
            <a:spLocks noGrp="1" noChangeArrowheads="1"/>
          </p:cNvSpPr>
          <p:nvPr>
            <p:ph type="subTitle" idx="1"/>
          </p:nvPr>
        </p:nvSpPr>
        <p:spPr>
          <a:xfrm>
            <a:off x="1624013" y="3427413"/>
            <a:ext cx="8143875" cy="1752600"/>
          </a:xfrm>
        </p:spPr>
        <p:txBody>
          <a:bodyPr/>
          <a:lstStyle>
            <a:lvl1pPr marL="0" indent="0">
              <a:buFontTx/>
              <a:buNone/>
              <a:defRPr/>
            </a:lvl1pPr>
          </a:lstStyle>
          <a:p>
            <a:pPr lvl="0"/>
            <a:r>
              <a:rPr lang="en-US" altLang="en-US" noProof="0"/>
              <a:t>Click to edit Master subtitle style</a:t>
            </a:r>
          </a:p>
        </p:txBody>
      </p:sp>
      <p:sp>
        <p:nvSpPr>
          <p:cNvPr id="269320" name="Rectangle 8"/>
          <p:cNvSpPr>
            <a:spLocks noGrp="1" noChangeArrowheads="1"/>
          </p:cNvSpPr>
          <p:nvPr>
            <p:ph type="dt" sz="half" idx="2"/>
          </p:nvPr>
        </p:nvSpPr>
        <p:spPr/>
        <p:txBody>
          <a:bodyPr/>
          <a:lstStyle>
            <a:lvl1pPr>
              <a:defRPr/>
            </a:lvl1pPr>
          </a:lstStyle>
          <a:p>
            <a:endParaRPr lang="en-US" altLang="en-US"/>
          </a:p>
        </p:txBody>
      </p:sp>
      <p:sp>
        <p:nvSpPr>
          <p:cNvPr id="269321" name="Rectangle 9"/>
          <p:cNvSpPr>
            <a:spLocks noGrp="1" noChangeArrowheads="1"/>
          </p:cNvSpPr>
          <p:nvPr>
            <p:ph type="ftr" sz="quarter" idx="3"/>
          </p:nvPr>
        </p:nvSpPr>
        <p:spPr/>
        <p:txBody>
          <a:bodyPr/>
          <a:lstStyle>
            <a:lvl1pPr>
              <a:defRPr/>
            </a:lvl1pPr>
          </a:lstStyle>
          <a:p>
            <a:endParaRPr lang="en-US" altLang="en-US"/>
          </a:p>
        </p:txBody>
      </p:sp>
      <p:sp>
        <p:nvSpPr>
          <p:cNvPr id="269322" name="Rectangle 10"/>
          <p:cNvSpPr>
            <a:spLocks noGrp="1" noChangeArrowheads="1"/>
          </p:cNvSpPr>
          <p:nvPr>
            <p:ph type="sldNum" sz="quarter" idx="4"/>
          </p:nvPr>
        </p:nvSpPr>
        <p:spPr/>
        <p:txBody>
          <a:bodyPr/>
          <a:lstStyle>
            <a:lvl1pPr>
              <a:defRPr/>
            </a:lvl1pPr>
          </a:lstStyle>
          <a:p>
            <a:fld id="{31CE6FE3-08B8-484C-B7EB-2E1673D46AD2}" type="slidenum">
              <a:rPr lang="en-US" altLang="en-US"/>
              <a:pPr/>
              <a:t>‹#›</a:t>
            </a:fld>
            <a:endParaRPr lang="en-US" altLang="en-US"/>
          </a:p>
        </p:txBody>
      </p:sp>
      <p:pic>
        <p:nvPicPr>
          <p:cNvPr id="269325" name="Picture 3722" descr="penn_full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4300" y="6477000"/>
            <a:ext cx="914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C5BF7F8-7945-41C1-A46E-E6E5E9F5A257}" type="slidenum">
              <a:rPr lang="en-US" altLang="en-US"/>
              <a:pPr/>
              <a:t>‹#›</a:t>
            </a:fld>
            <a:endParaRPr lang="en-US" altLang="en-US"/>
          </a:p>
        </p:txBody>
      </p:sp>
    </p:spTree>
    <p:extLst>
      <p:ext uri="{BB962C8B-B14F-4D97-AF65-F5344CB8AC3E}">
        <p14:creationId xmlns:p14="http://schemas.microsoft.com/office/powerpoint/2010/main" val="2269814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1675" y="1709738"/>
            <a:ext cx="8872538" cy="2852737"/>
          </a:xfrm>
        </p:spPr>
        <p:txBody>
          <a:bodyPr/>
          <a:lstStyle>
            <a:lvl1pPr>
              <a:defRPr sz="6000"/>
            </a:lvl1pPr>
          </a:lstStyle>
          <a:p>
            <a:r>
              <a:rPr lang="en-US"/>
              <a:t>Click to edit Master title style</a:t>
            </a:r>
          </a:p>
        </p:txBody>
      </p:sp>
      <p:sp>
        <p:nvSpPr>
          <p:cNvPr id="3" name="Text Placeholder 2"/>
          <p:cNvSpPr>
            <a:spLocks noGrp="1"/>
          </p:cNvSpPr>
          <p:nvPr>
            <p:ph type="body" idx="1"/>
          </p:nvPr>
        </p:nvSpPr>
        <p:spPr>
          <a:xfrm>
            <a:off x="701675" y="4589463"/>
            <a:ext cx="8872538"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55A336A-3778-47C4-ACFD-9ABD40D9DA46}" type="slidenum">
              <a:rPr lang="en-US" altLang="en-US"/>
              <a:pPr/>
              <a:t>‹#›</a:t>
            </a:fld>
            <a:endParaRPr lang="en-US" altLang="en-US"/>
          </a:p>
        </p:txBody>
      </p:sp>
    </p:spTree>
    <p:extLst>
      <p:ext uri="{BB962C8B-B14F-4D97-AF65-F5344CB8AC3E}">
        <p14:creationId xmlns:p14="http://schemas.microsoft.com/office/powerpoint/2010/main" val="3712341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41463" y="1827213"/>
            <a:ext cx="4037012"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730875" y="1827213"/>
            <a:ext cx="40386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8D3D60B6-4812-4F9C-AAA6-280F6D8AE1D1}" type="slidenum">
              <a:rPr lang="en-US" altLang="en-US"/>
              <a:pPr/>
              <a:t>‹#›</a:t>
            </a:fld>
            <a:endParaRPr lang="en-US" altLang="en-US"/>
          </a:p>
        </p:txBody>
      </p:sp>
    </p:spTree>
    <p:extLst>
      <p:ext uri="{BB962C8B-B14F-4D97-AF65-F5344CB8AC3E}">
        <p14:creationId xmlns:p14="http://schemas.microsoft.com/office/powerpoint/2010/main" val="3361809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08025" y="365125"/>
            <a:ext cx="8872538" cy="1325563"/>
          </a:xfrm>
        </p:spPr>
        <p:txBody>
          <a:bodyPr/>
          <a:lstStyle/>
          <a:p>
            <a:r>
              <a:rPr lang="en-US"/>
              <a:t>Click to edit Master title style</a:t>
            </a:r>
          </a:p>
        </p:txBody>
      </p:sp>
      <p:sp>
        <p:nvSpPr>
          <p:cNvPr id="3" name="Text Placeholder 2"/>
          <p:cNvSpPr>
            <a:spLocks noGrp="1"/>
          </p:cNvSpPr>
          <p:nvPr>
            <p:ph type="body" idx="1"/>
          </p:nvPr>
        </p:nvSpPr>
        <p:spPr>
          <a:xfrm>
            <a:off x="708025" y="1681163"/>
            <a:ext cx="435292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08025" y="2505075"/>
            <a:ext cx="4352925"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208588" y="1681163"/>
            <a:ext cx="43719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208588" y="2505075"/>
            <a:ext cx="4371975"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AEFA54AF-2A2C-4DB0-B699-C867A7E845ED}" type="slidenum">
              <a:rPr lang="en-US" altLang="en-US"/>
              <a:pPr/>
              <a:t>‹#›</a:t>
            </a:fld>
            <a:endParaRPr lang="en-US" altLang="en-US"/>
          </a:p>
        </p:txBody>
      </p:sp>
    </p:spTree>
    <p:extLst>
      <p:ext uri="{BB962C8B-B14F-4D97-AF65-F5344CB8AC3E}">
        <p14:creationId xmlns:p14="http://schemas.microsoft.com/office/powerpoint/2010/main" val="224249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74CAF680-C240-4BB2-9342-CE2D01CC4C82}" type="slidenum">
              <a:rPr lang="en-US" altLang="en-US"/>
              <a:pPr/>
              <a:t>‹#›</a:t>
            </a:fld>
            <a:endParaRPr lang="en-US" altLang="en-US"/>
          </a:p>
        </p:txBody>
      </p:sp>
    </p:spTree>
    <p:extLst>
      <p:ext uri="{BB962C8B-B14F-4D97-AF65-F5344CB8AC3E}">
        <p14:creationId xmlns:p14="http://schemas.microsoft.com/office/powerpoint/2010/main" val="3152138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F0F19C5C-F856-4E67-ADA0-55D75393EDBF}" type="slidenum">
              <a:rPr lang="en-US" altLang="en-US"/>
              <a:pPr/>
              <a:t>‹#›</a:t>
            </a:fld>
            <a:endParaRPr lang="en-US" altLang="en-US"/>
          </a:p>
        </p:txBody>
      </p:sp>
    </p:spTree>
    <p:extLst>
      <p:ext uri="{BB962C8B-B14F-4D97-AF65-F5344CB8AC3E}">
        <p14:creationId xmlns:p14="http://schemas.microsoft.com/office/powerpoint/2010/main" val="3841314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025" y="457200"/>
            <a:ext cx="3317875" cy="1600200"/>
          </a:xfrm>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4373563" y="987425"/>
            <a:ext cx="52070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08025" y="2057400"/>
            <a:ext cx="3317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7BEFD351-96B0-4FA6-8590-AB41B81729B0}" type="slidenum">
              <a:rPr lang="en-US" altLang="en-US"/>
              <a:pPr/>
              <a:t>‹#›</a:t>
            </a:fld>
            <a:endParaRPr lang="en-US" altLang="en-US"/>
          </a:p>
        </p:txBody>
      </p:sp>
    </p:spTree>
    <p:extLst>
      <p:ext uri="{BB962C8B-B14F-4D97-AF65-F5344CB8AC3E}">
        <p14:creationId xmlns:p14="http://schemas.microsoft.com/office/powerpoint/2010/main" val="3154746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025" y="457200"/>
            <a:ext cx="3317875" cy="1600200"/>
          </a:xfrm>
        </p:spPr>
        <p:txBody>
          <a:bodyPr/>
          <a:lstStyle>
            <a:lvl1pPr>
              <a:defRPr sz="3200"/>
            </a:lvl1pPr>
          </a:lstStyle>
          <a:p>
            <a:r>
              <a:rPr lang="en-US"/>
              <a:t>Click to edit Master title style</a:t>
            </a:r>
          </a:p>
        </p:txBody>
      </p:sp>
      <p:sp>
        <p:nvSpPr>
          <p:cNvPr id="3" name="Picture Placeholder 2"/>
          <p:cNvSpPr>
            <a:spLocks noGrp="1"/>
          </p:cNvSpPr>
          <p:nvPr>
            <p:ph type="pic" idx="1"/>
          </p:nvPr>
        </p:nvSpPr>
        <p:spPr>
          <a:xfrm>
            <a:off x="4373563" y="987425"/>
            <a:ext cx="5207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708025" y="2057400"/>
            <a:ext cx="3317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C29A4EF8-7B63-4DA8-9925-C1F541F7DE4C}" type="slidenum">
              <a:rPr lang="en-US" altLang="en-US"/>
              <a:pPr/>
              <a:t>‹#›</a:t>
            </a:fld>
            <a:endParaRPr lang="en-US" altLang="en-US"/>
          </a:p>
        </p:txBody>
      </p:sp>
    </p:spTree>
    <p:extLst>
      <p:ext uri="{BB962C8B-B14F-4D97-AF65-F5344CB8AC3E}">
        <p14:creationId xmlns:p14="http://schemas.microsoft.com/office/powerpoint/2010/main" val="2150455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C78CCA7-28BC-4D0C-B7E9-294D1A6FF6FB}" type="slidenum">
              <a:rPr lang="en-US" altLang="en-US"/>
              <a:pPr/>
              <a:t>‹#›</a:t>
            </a:fld>
            <a:endParaRPr lang="en-US" altLang="en-US"/>
          </a:p>
        </p:txBody>
      </p:sp>
    </p:spTree>
    <p:extLst>
      <p:ext uri="{BB962C8B-B14F-4D97-AF65-F5344CB8AC3E}">
        <p14:creationId xmlns:p14="http://schemas.microsoft.com/office/powerpoint/2010/main" val="2852564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13663" y="301625"/>
            <a:ext cx="2055812" cy="56403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41463" y="301625"/>
            <a:ext cx="6019800" cy="564038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DA52B39-4050-407F-A01C-48B6881F4712}" type="slidenum">
              <a:rPr lang="en-US" altLang="en-US"/>
              <a:pPr/>
              <a:t>‹#›</a:t>
            </a:fld>
            <a:endParaRPr lang="en-US" altLang="en-US"/>
          </a:p>
        </p:txBody>
      </p:sp>
    </p:spTree>
    <p:extLst>
      <p:ext uri="{BB962C8B-B14F-4D97-AF65-F5344CB8AC3E}">
        <p14:creationId xmlns:p14="http://schemas.microsoft.com/office/powerpoint/2010/main" val="1060385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41463" y="301625"/>
            <a:ext cx="8228012" cy="1143000"/>
          </a:xfrm>
        </p:spPr>
        <p:txBody>
          <a:bodyPr/>
          <a:lstStyle/>
          <a:p>
            <a:r>
              <a:rPr lang="en-US"/>
              <a:t>Click to edit Master title style</a:t>
            </a:r>
          </a:p>
        </p:txBody>
      </p:sp>
      <p:sp>
        <p:nvSpPr>
          <p:cNvPr id="3" name="Table Placeholder 2"/>
          <p:cNvSpPr>
            <a:spLocks noGrp="1"/>
          </p:cNvSpPr>
          <p:nvPr>
            <p:ph type="tbl" idx="1"/>
          </p:nvPr>
        </p:nvSpPr>
        <p:spPr>
          <a:xfrm>
            <a:off x="1541463" y="1827213"/>
            <a:ext cx="8228012" cy="4114800"/>
          </a:xfrm>
        </p:spPr>
        <p:txBody>
          <a:bodyPr/>
          <a:lstStyle/>
          <a:p>
            <a:endParaRPr lang="en-US"/>
          </a:p>
        </p:txBody>
      </p:sp>
      <p:sp>
        <p:nvSpPr>
          <p:cNvPr id="4" name="Date Placeholder 3"/>
          <p:cNvSpPr>
            <a:spLocks noGrp="1"/>
          </p:cNvSpPr>
          <p:nvPr>
            <p:ph type="dt" sz="half" idx="10"/>
          </p:nvPr>
        </p:nvSpPr>
        <p:spPr>
          <a:xfrm>
            <a:off x="514350" y="6248400"/>
            <a:ext cx="2400300" cy="457200"/>
          </a:xfrm>
        </p:spPr>
        <p:txBody>
          <a:bodyPr/>
          <a:lstStyle>
            <a:lvl1pPr>
              <a:defRPr/>
            </a:lvl1pPr>
          </a:lstStyle>
          <a:p>
            <a:endParaRPr lang="en-US" altLang="en-US"/>
          </a:p>
        </p:txBody>
      </p:sp>
      <p:sp>
        <p:nvSpPr>
          <p:cNvPr id="5" name="Footer Placeholder 4"/>
          <p:cNvSpPr>
            <a:spLocks noGrp="1"/>
          </p:cNvSpPr>
          <p:nvPr>
            <p:ph type="ftr" sz="quarter" idx="11"/>
          </p:nvPr>
        </p:nvSpPr>
        <p:spPr>
          <a:xfrm>
            <a:off x="3514725" y="6248400"/>
            <a:ext cx="3257550" cy="457200"/>
          </a:xfrm>
        </p:spPr>
        <p:txBody>
          <a:bodyPr/>
          <a:lstStyle>
            <a:lvl1pPr>
              <a:defRPr/>
            </a:lvl1pPr>
          </a:lstStyle>
          <a:p>
            <a:endParaRPr lang="en-US" altLang="en-US"/>
          </a:p>
        </p:txBody>
      </p:sp>
      <p:sp>
        <p:nvSpPr>
          <p:cNvPr id="6" name="Slide Number Placeholder 5"/>
          <p:cNvSpPr>
            <a:spLocks noGrp="1"/>
          </p:cNvSpPr>
          <p:nvPr>
            <p:ph type="sldNum" sz="quarter" idx="12"/>
          </p:nvPr>
        </p:nvSpPr>
        <p:spPr>
          <a:xfrm>
            <a:off x="7372350" y="6248400"/>
            <a:ext cx="2400300" cy="457200"/>
          </a:xfrm>
        </p:spPr>
        <p:txBody>
          <a:bodyPr/>
          <a:lstStyle>
            <a:lvl1pPr>
              <a:defRPr/>
            </a:lvl1pPr>
          </a:lstStyle>
          <a:p>
            <a:fld id="{B34087D3-6A81-4CF0-8905-28E0D755044A}" type="slidenum">
              <a:rPr lang="en-US" altLang="en-US"/>
              <a:pPr/>
              <a:t>‹#›</a:t>
            </a:fld>
            <a:endParaRPr lang="en-US" altLang="en-US"/>
          </a:p>
        </p:txBody>
      </p:sp>
    </p:spTree>
    <p:extLst>
      <p:ext uri="{BB962C8B-B14F-4D97-AF65-F5344CB8AC3E}">
        <p14:creationId xmlns:p14="http://schemas.microsoft.com/office/powerpoint/2010/main" val="2106329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8293" name="Line 5"/>
          <p:cNvSpPr>
            <a:spLocks noChangeShapeType="1"/>
          </p:cNvSpPr>
          <p:nvPr userDrawn="1"/>
        </p:nvSpPr>
        <p:spPr bwMode="auto">
          <a:xfrm>
            <a:off x="1543050" y="1524000"/>
            <a:ext cx="82296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8294" name="Rectangle 6"/>
          <p:cNvSpPr>
            <a:spLocks noGrp="1" noChangeArrowheads="1"/>
          </p:cNvSpPr>
          <p:nvPr>
            <p:ph type="title"/>
          </p:nvPr>
        </p:nvSpPr>
        <p:spPr bwMode="auto">
          <a:xfrm>
            <a:off x="1541463" y="301625"/>
            <a:ext cx="8228012"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68295" name="Rectangle 7"/>
          <p:cNvSpPr>
            <a:spLocks noGrp="1" noChangeArrowheads="1"/>
          </p:cNvSpPr>
          <p:nvPr>
            <p:ph type="body" idx="1"/>
          </p:nvPr>
        </p:nvSpPr>
        <p:spPr bwMode="auto">
          <a:xfrm>
            <a:off x="1541463" y="1827213"/>
            <a:ext cx="8228012"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68296" name="Rectangle 8"/>
          <p:cNvSpPr>
            <a:spLocks noGrp="1" noChangeArrowheads="1"/>
          </p:cNvSpPr>
          <p:nvPr>
            <p:ph type="dt" sz="half" idx="2"/>
          </p:nvPr>
        </p:nvSpPr>
        <p:spPr bwMode="auto">
          <a:xfrm>
            <a:off x="514350" y="6248400"/>
            <a:ext cx="2400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b="0"/>
            </a:lvl1pPr>
          </a:lstStyle>
          <a:p>
            <a:endParaRPr lang="en-US" altLang="en-US"/>
          </a:p>
        </p:txBody>
      </p:sp>
      <p:sp>
        <p:nvSpPr>
          <p:cNvPr id="268297" name="Rectangle 9"/>
          <p:cNvSpPr>
            <a:spLocks noGrp="1" noChangeArrowheads="1"/>
          </p:cNvSpPr>
          <p:nvPr>
            <p:ph type="ftr" sz="quarter" idx="3"/>
          </p:nvPr>
        </p:nvSpPr>
        <p:spPr bwMode="auto">
          <a:xfrm>
            <a:off x="3514725" y="6248400"/>
            <a:ext cx="3257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b="0"/>
            </a:lvl1pPr>
          </a:lstStyle>
          <a:p>
            <a:endParaRPr lang="en-US" altLang="en-US"/>
          </a:p>
        </p:txBody>
      </p:sp>
      <p:sp>
        <p:nvSpPr>
          <p:cNvPr id="268298" name="Rectangle 10"/>
          <p:cNvSpPr>
            <a:spLocks noGrp="1" noChangeArrowheads="1"/>
          </p:cNvSpPr>
          <p:nvPr>
            <p:ph type="sldNum" sz="quarter" idx="4"/>
          </p:nvPr>
        </p:nvSpPr>
        <p:spPr bwMode="auto">
          <a:xfrm>
            <a:off x="7372350" y="6248400"/>
            <a:ext cx="2400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b="0"/>
            </a:lvl1pPr>
          </a:lstStyle>
          <a:p>
            <a:fld id="{C4048DE6-8429-43E0-A3F9-20969CD5C734}" type="slidenum">
              <a:rPr lang="en-US" altLang="en-US"/>
              <a:pPr/>
              <a:t>‹#›</a:t>
            </a:fld>
            <a:endParaRPr lang="en-US" altLang="en-US"/>
          </a:p>
        </p:txBody>
      </p:sp>
      <p:pic>
        <p:nvPicPr>
          <p:cNvPr id="268300" name="Picture 3722" descr="penn_fulllogo"/>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14300" y="6480175"/>
            <a:ext cx="914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Lst>
  <p:txStyles>
    <p:titleStyle>
      <a:lvl1pPr algn="l" rtl="0" fontAlgn="base">
        <a:spcBef>
          <a:spcPct val="0"/>
        </a:spcBef>
        <a:spcAft>
          <a:spcPct val="0"/>
        </a:spcAft>
        <a:defRPr sz="3600" kern="1200">
          <a:solidFill>
            <a:srgbClr val="000066"/>
          </a:solidFill>
          <a:latin typeface="+mj-lt"/>
          <a:ea typeface="+mj-ea"/>
          <a:cs typeface="+mj-cs"/>
        </a:defRPr>
      </a:lvl1pPr>
      <a:lvl2pPr algn="l" rtl="0" fontAlgn="base">
        <a:spcBef>
          <a:spcPct val="0"/>
        </a:spcBef>
        <a:spcAft>
          <a:spcPct val="0"/>
        </a:spcAft>
        <a:defRPr sz="3600">
          <a:solidFill>
            <a:srgbClr val="000066"/>
          </a:solidFill>
          <a:latin typeface="Arial" panose="020B0604020202020204" pitchFamily="34" charset="0"/>
        </a:defRPr>
      </a:lvl2pPr>
      <a:lvl3pPr algn="l" rtl="0" fontAlgn="base">
        <a:spcBef>
          <a:spcPct val="0"/>
        </a:spcBef>
        <a:spcAft>
          <a:spcPct val="0"/>
        </a:spcAft>
        <a:defRPr sz="3600">
          <a:solidFill>
            <a:srgbClr val="000066"/>
          </a:solidFill>
          <a:latin typeface="Arial" panose="020B0604020202020204" pitchFamily="34" charset="0"/>
        </a:defRPr>
      </a:lvl3pPr>
      <a:lvl4pPr algn="l" rtl="0" fontAlgn="base">
        <a:spcBef>
          <a:spcPct val="0"/>
        </a:spcBef>
        <a:spcAft>
          <a:spcPct val="0"/>
        </a:spcAft>
        <a:defRPr sz="3600">
          <a:solidFill>
            <a:srgbClr val="000066"/>
          </a:solidFill>
          <a:latin typeface="Arial" panose="020B0604020202020204" pitchFamily="34" charset="0"/>
        </a:defRPr>
      </a:lvl4pPr>
      <a:lvl5pPr algn="l" rtl="0" fontAlgn="base">
        <a:spcBef>
          <a:spcPct val="0"/>
        </a:spcBef>
        <a:spcAft>
          <a:spcPct val="0"/>
        </a:spcAft>
        <a:defRPr sz="3600">
          <a:solidFill>
            <a:srgbClr val="000066"/>
          </a:solidFill>
          <a:latin typeface="Arial" panose="020B0604020202020204" pitchFamily="34" charset="0"/>
        </a:defRPr>
      </a:lvl5pPr>
      <a:lvl6pPr marL="457200" algn="l" rtl="0" fontAlgn="base">
        <a:spcBef>
          <a:spcPct val="0"/>
        </a:spcBef>
        <a:spcAft>
          <a:spcPct val="0"/>
        </a:spcAft>
        <a:defRPr sz="3600">
          <a:solidFill>
            <a:srgbClr val="000066"/>
          </a:solidFill>
          <a:latin typeface="Arial" panose="020B0604020202020204" pitchFamily="34" charset="0"/>
        </a:defRPr>
      </a:lvl6pPr>
      <a:lvl7pPr marL="914400" algn="l" rtl="0" fontAlgn="base">
        <a:spcBef>
          <a:spcPct val="0"/>
        </a:spcBef>
        <a:spcAft>
          <a:spcPct val="0"/>
        </a:spcAft>
        <a:defRPr sz="3600">
          <a:solidFill>
            <a:srgbClr val="000066"/>
          </a:solidFill>
          <a:latin typeface="Arial" panose="020B0604020202020204" pitchFamily="34" charset="0"/>
        </a:defRPr>
      </a:lvl7pPr>
      <a:lvl8pPr marL="1371600" algn="l" rtl="0" fontAlgn="base">
        <a:spcBef>
          <a:spcPct val="0"/>
        </a:spcBef>
        <a:spcAft>
          <a:spcPct val="0"/>
        </a:spcAft>
        <a:defRPr sz="3600">
          <a:solidFill>
            <a:srgbClr val="000066"/>
          </a:solidFill>
          <a:latin typeface="Arial" panose="020B0604020202020204" pitchFamily="34" charset="0"/>
        </a:defRPr>
      </a:lvl8pPr>
      <a:lvl9pPr marL="1828800" algn="l" rtl="0" fontAlgn="base">
        <a:spcBef>
          <a:spcPct val="0"/>
        </a:spcBef>
        <a:spcAft>
          <a:spcPct val="0"/>
        </a:spcAft>
        <a:defRPr sz="3600">
          <a:solidFill>
            <a:srgbClr val="000066"/>
          </a:solidFill>
          <a:latin typeface="Arial" panose="020B0604020202020204" pitchFamily="34" charset="0"/>
        </a:defRPr>
      </a:lvl9pPr>
    </p:titleStyle>
    <p:bodyStyle>
      <a:lvl1pPr marL="342900" indent="-342900" algn="l" rtl="0" fontAlgn="base">
        <a:spcBef>
          <a:spcPct val="20000"/>
        </a:spcBef>
        <a:spcAft>
          <a:spcPct val="0"/>
        </a:spcAft>
        <a:buClr>
          <a:srgbClr val="000066"/>
        </a:buClr>
        <a:buChar char="•"/>
        <a:defRPr sz="2900" kern="1200">
          <a:solidFill>
            <a:schemeClr val="tx1"/>
          </a:solidFill>
          <a:latin typeface="+mn-lt"/>
          <a:ea typeface="+mn-ea"/>
          <a:cs typeface="+mn-cs"/>
        </a:defRPr>
      </a:lvl1pPr>
      <a:lvl2pPr marL="742950" indent="-285750" algn="l" rtl="0" fontAlgn="base">
        <a:spcBef>
          <a:spcPct val="20000"/>
        </a:spcBef>
        <a:spcAft>
          <a:spcPct val="0"/>
        </a:spcAft>
        <a:buClr>
          <a:srgbClr val="000066"/>
        </a:buClr>
        <a:buChar char="•"/>
        <a:defRPr sz="2500" kern="1200">
          <a:solidFill>
            <a:schemeClr val="tx1"/>
          </a:solidFill>
          <a:latin typeface="+mn-lt"/>
          <a:ea typeface="+mn-ea"/>
          <a:cs typeface="+mn-cs"/>
        </a:defRPr>
      </a:lvl2pPr>
      <a:lvl3pPr marL="1143000" indent="-228600" algn="l" rtl="0" fontAlgn="base">
        <a:spcBef>
          <a:spcPct val="20000"/>
        </a:spcBef>
        <a:spcAft>
          <a:spcPct val="0"/>
        </a:spcAft>
        <a:buClr>
          <a:srgbClr val="000066"/>
        </a:buClr>
        <a:buChar char="•"/>
        <a:defRPr sz="2200" kern="1200">
          <a:solidFill>
            <a:schemeClr val="tx1"/>
          </a:solidFill>
          <a:latin typeface="+mn-lt"/>
          <a:ea typeface="+mn-ea"/>
          <a:cs typeface="+mn-cs"/>
        </a:defRPr>
      </a:lvl3pPr>
      <a:lvl4pPr marL="1600200" indent="-228600" algn="l" rtl="0" fontAlgn="base">
        <a:spcBef>
          <a:spcPct val="20000"/>
        </a:spcBef>
        <a:spcAft>
          <a:spcPct val="0"/>
        </a:spcAft>
        <a:buClr>
          <a:srgbClr val="000066"/>
        </a:buClr>
        <a:buChar char="•"/>
        <a:defRPr sz="1900" kern="1200">
          <a:solidFill>
            <a:schemeClr val="tx1"/>
          </a:solidFill>
          <a:latin typeface="+mn-lt"/>
          <a:ea typeface="+mn-ea"/>
          <a:cs typeface="+mn-cs"/>
        </a:defRPr>
      </a:lvl4pPr>
      <a:lvl5pPr marL="2057400" indent="-228600" algn="l" rtl="0" fontAlgn="base">
        <a:spcBef>
          <a:spcPct val="20000"/>
        </a:spcBef>
        <a:spcAft>
          <a:spcPct val="0"/>
        </a:spcAft>
        <a:buClr>
          <a:srgbClr val="000066"/>
        </a:buClr>
        <a:buChar char="•"/>
        <a:defRPr sz="1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3" name="Rectangle 7"/>
          <p:cNvSpPr>
            <a:spLocks noGrp="1" noChangeArrowheads="1"/>
          </p:cNvSpPr>
          <p:nvPr>
            <p:ph type="ctrTitle"/>
          </p:nvPr>
        </p:nvSpPr>
        <p:spPr>
          <a:xfrm>
            <a:off x="667776" y="2438400"/>
            <a:ext cx="9067800" cy="682625"/>
          </a:xfrm>
        </p:spPr>
        <p:txBody>
          <a:bodyPr/>
          <a:lstStyle/>
          <a:p>
            <a:r>
              <a:rPr lang="en-US" altLang="en-US" dirty="0" smtClean="0"/>
              <a:t>DDAVP for Antiplatelet-Associated ICH</a:t>
            </a:r>
            <a:endParaRPr lang="en-US" altLang="en-US" sz="3600" i="1" dirty="0"/>
          </a:p>
        </p:txBody>
      </p:sp>
      <p:sp>
        <p:nvSpPr>
          <p:cNvPr id="2" name="Subtitle 1"/>
          <p:cNvSpPr>
            <a:spLocks noGrp="1"/>
          </p:cNvSpPr>
          <p:nvPr>
            <p:ph type="subTitle" idx="1"/>
          </p:nvPr>
        </p:nvSpPr>
        <p:spPr>
          <a:xfrm>
            <a:off x="667776" y="3458497"/>
            <a:ext cx="8143875" cy="1752600"/>
          </a:xfrm>
        </p:spPr>
        <p:txBody>
          <a:bodyPr/>
          <a:lstStyle/>
          <a:p>
            <a:r>
              <a:rPr lang="en-US" dirty="0" smtClean="0"/>
              <a:t>Jonah </a:t>
            </a:r>
            <a:r>
              <a:rPr lang="en-US" dirty="0" err="1" smtClean="0"/>
              <a:t>Zuflacht</a:t>
            </a:r>
            <a:endParaRPr lang="en-US" dirty="0" smtClean="0"/>
          </a:p>
          <a:p>
            <a:r>
              <a:rPr lang="en-US" dirty="0" smtClean="0"/>
              <a:t>10/21/2021</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DDAVP aka Desmopressin</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3675" y="1600200"/>
            <a:ext cx="8305800" cy="5520245"/>
          </a:xfrm>
          <a:prstGeom prst="rect">
            <a:avLst/>
          </a:prstGeom>
        </p:spPr>
      </p:pic>
    </p:spTree>
    <p:extLst>
      <p:ext uri="{BB962C8B-B14F-4D97-AF65-F5344CB8AC3E}">
        <p14:creationId xmlns:p14="http://schemas.microsoft.com/office/powerpoint/2010/main" val="6690556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DDAVP aka Desmopressin</a:t>
            </a:r>
            <a:endParaRPr lang="en-US" dirty="0"/>
          </a:p>
        </p:txBody>
      </p:sp>
      <p:sp>
        <p:nvSpPr>
          <p:cNvPr id="4" name="Rectangle 3"/>
          <p:cNvSpPr/>
          <p:nvPr/>
        </p:nvSpPr>
        <p:spPr>
          <a:xfrm>
            <a:off x="1257300" y="1828800"/>
            <a:ext cx="8001000" cy="1754326"/>
          </a:xfrm>
          <a:prstGeom prst="rect">
            <a:avLst/>
          </a:prstGeom>
        </p:spPr>
        <p:txBody>
          <a:bodyPr wrap="square">
            <a:spAutoFit/>
          </a:bodyPr>
          <a:lstStyle/>
          <a:p>
            <a:pPr marL="342900" indent="-342900">
              <a:buFontTx/>
              <a:buChar char="-"/>
            </a:pPr>
            <a:r>
              <a:rPr lang="en-US" sz="1800" b="0" dirty="0">
                <a:latin typeface="+mn-lt"/>
              </a:rPr>
              <a:t>Because of the low risk of serious side effects, the relatively low cost, and the suggestion of benefit in </a:t>
            </a:r>
            <a:r>
              <a:rPr lang="en-US" sz="1800" b="0" dirty="0" smtClean="0">
                <a:latin typeface="+mn-lt"/>
              </a:rPr>
              <a:t>aforementioned surgical </a:t>
            </a:r>
            <a:r>
              <a:rPr lang="en-US" sz="1800" b="0" dirty="0">
                <a:latin typeface="+mn-lt"/>
              </a:rPr>
              <a:t>trials, one can consider a single dose of DDAVP (0.4 mcg/kg) in intracranial hemorrhage patients exposed to antiplatelet </a:t>
            </a:r>
            <a:r>
              <a:rPr lang="en-US" sz="1800" b="0" dirty="0" smtClean="0">
                <a:latin typeface="+mn-lt"/>
              </a:rPr>
              <a:t>agents</a:t>
            </a:r>
            <a:endParaRPr lang="en-US" sz="1800" b="0" dirty="0">
              <a:latin typeface="+mn-lt"/>
            </a:endParaRPr>
          </a:p>
          <a:p>
            <a:pPr marL="342900" indent="-342900">
              <a:buFontTx/>
              <a:buChar char="-"/>
            </a:pPr>
            <a:r>
              <a:rPr lang="en-US" sz="1800" b="0" dirty="0" smtClean="0">
                <a:latin typeface="+mn-lt"/>
              </a:rPr>
              <a:t>In </a:t>
            </a:r>
            <a:r>
              <a:rPr lang="en-US" sz="1800" b="0" dirty="0">
                <a:latin typeface="+mn-lt"/>
              </a:rPr>
              <a:t>patients deemed </a:t>
            </a:r>
            <a:r>
              <a:rPr lang="en-US" sz="1800" b="0" dirty="0" smtClean="0">
                <a:latin typeface="+mn-lt"/>
              </a:rPr>
              <a:t>appropriate, </a:t>
            </a:r>
            <a:r>
              <a:rPr lang="en-US" sz="1800" b="0" dirty="0">
                <a:latin typeface="+mn-lt"/>
              </a:rPr>
              <a:t>DDAVP can be used in addition to platelet </a:t>
            </a:r>
            <a:r>
              <a:rPr lang="en-US" sz="1800" b="0" dirty="0" smtClean="0">
                <a:latin typeface="+mn-lt"/>
              </a:rPr>
              <a:t>transfusion…</a:t>
            </a:r>
            <a:endParaRPr lang="en-US" sz="1800" b="0" dirty="0">
              <a:latin typeface="+mn-lt"/>
            </a:endParaRPr>
          </a:p>
        </p:txBody>
      </p:sp>
      <p:pic>
        <p:nvPicPr>
          <p:cNvPr id="5" name="Picture 4"/>
          <p:cNvPicPr>
            <a:picLocks noChangeAspect="1"/>
          </p:cNvPicPr>
          <p:nvPr/>
        </p:nvPicPr>
        <p:blipFill>
          <a:blip r:embed="rId2"/>
          <a:stretch>
            <a:fillRect/>
          </a:stretch>
        </p:blipFill>
        <p:spPr>
          <a:xfrm>
            <a:off x="3238499" y="4093696"/>
            <a:ext cx="5960269" cy="2557800"/>
          </a:xfrm>
          <a:prstGeom prst="rect">
            <a:avLst/>
          </a:prstGeom>
        </p:spPr>
      </p:pic>
    </p:spTree>
    <p:extLst>
      <p:ext uri="{BB962C8B-B14F-4D97-AF65-F5344CB8AC3E}">
        <p14:creationId xmlns:p14="http://schemas.microsoft.com/office/powerpoint/2010/main" val="66403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71500" y="327025"/>
            <a:ext cx="9610725" cy="3000375"/>
          </a:xfrm>
          <a:prstGeom prst="rect">
            <a:avLst/>
          </a:prstGeom>
        </p:spPr>
      </p:pic>
      <p:pic>
        <p:nvPicPr>
          <p:cNvPr id="5" name="Picture 4"/>
          <p:cNvPicPr>
            <a:picLocks noChangeAspect="1"/>
          </p:cNvPicPr>
          <p:nvPr/>
        </p:nvPicPr>
        <p:blipFill>
          <a:blip r:embed="rId3"/>
          <a:stretch>
            <a:fillRect/>
          </a:stretch>
        </p:blipFill>
        <p:spPr>
          <a:xfrm>
            <a:off x="2324100" y="3429000"/>
            <a:ext cx="5498224" cy="3429000"/>
          </a:xfrm>
          <a:prstGeom prst="rect">
            <a:avLst/>
          </a:prstGeom>
        </p:spPr>
      </p:pic>
    </p:spTree>
    <p:extLst>
      <p:ext uri="{BB962C8B-B14F-4D97-AF65-F5344CB8AC3E}">
        <p14:creationId xmlns:p14="http://schemas.microsoft.com/office/powerpoint/2010/main" val="106041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03834" y="132736"/>
            <a:ext cx="5168266" cy="2780396"/>
          </a:xfrm>
          <a:prstGeom prst="rect">
            <a:avLst/>
          </a:prstGeom>
        </p:spPr>
      </p:pic>
      <p:sp>
        <p:nvSpPr>
          <p:cNvPr id="8" name="Rectangle 7"/>
          <p:cNvSpPr/>
          <p:nvPr/>
        </p:nvSpPr>
        <p:spPr>
          <a:xfrm>
            <a:off x="1066800" y="3276600"/>
            <a:ext cx="8610600" cy="2554545"/>
          </a:xfrm>
          <a:prstGeom prst="rect">
            <a:avLst/>
          </a:prstGeom>
        </p:spPr>
        <p:txBody>
          <a:bodyPr wrap="square">
            <a:spAutoFit/>
          </a:bodyPr>
          <a:lstStyle/>
          <a:p>
            <a:r>
              <a:rPr lang="en-US" b="0" dirty="0" smtClean="0"/>
              <a:t>-A </a:t>
            </a:r>
            <a:r>
              <a:rPr lang="en-US" b="0" dirty="0"/>
              <a:t>retrospective </a:t>
            </a:r>
            <a:r>
              <a:rPr lang="en-US" b="0" dirty="0" smtClean="0"/>
              <a:t>study </a:t>
            </a:r>
            <a:r>
              <a:rPr lang="en-US" b="0" dirty="0"/>
              <a:t>to investigate the efficacy of DDAVP + PT in patients with </a:t>
            </a:r>
            <a:r>
              <a:rPr lang="en-US" b="0" dirty="0" smtClean="0"/>
              <a:t>AP-ICH admitted </a:t>
            </a:r>
            <a:r>
              <a:rPr lang="en-US" b="0" dirty="0"/>
              <a:t>to the University Hospital of </a:t>
            </a:r>
            <a:r>
              <a:rPr lang="en-US" b="0" dirty="0" err="1"/>
              <a:t>Tuebingen</a:t>
            </a:r>
            <a:r>
              <a:rPr lang="en-US" b="0" dirty="0"/>
              <a:t> between 2006 and 2014, and were diagnosed with </a:t>
            </a:r>
            <a:r>
              <a:rPr lang="en-US" b="0" dirty="0" err="1"/>
              <a:t>nontraumatic</a:t>
            </a:r>
            <a:r>
              <a:rPr lang="en-US" b="0" dirty="0"/>
              <a:t> </a:t>
            </a:r>
            <a:r>
              <a:rPr lang="en-US" b="0" dirty="0" smtClean="0"/>
              <a:t>ICH</a:t>
            </a:r>
          </a:p>
          <a:p>
            <a:endParaRPr lang="en-US" b="0" dirty="0"/>
          </a:p>
          <a:p>
            <a:r>
              <a:rPr lang="en-US" b="0" dirty="0" smtClean="0"/>
              <a:t>-Contrary </a:t>
            </a:r>
            <a:r>
              <a:rPr lang="en-US" b="0" dirty="0"/>
              <a:t>to results of preclinical and clinical non-intracerebral hemorrhage studies, adjunct DDAVP showed no benefit in limiting hematoma expansion or improving functional outcome</a:t>
            </a:r>
            <a:endParaRPr lang="en-US" b="0" dirty="0"/>
          </a:p>
        </p:txBody>
      </p:sp>
      <p:pic>
        <p:nvPicPr>
          <p:cNvPr id="9" name="Picture 8"/>
          <p:cNvPicPr>
            <a:picLocks noChangeAspect="1"/>
          </p:cNvPicPr>
          <p:nvPr/>
        </p:nvPicPr>
        <p:blipFill>
          <a:blip r:embed="rId4"/>
          <a:stretch>
            <a:fillRect/>
          </a:stretch>
        </p:blipFill>
        <p:spPr>
          <a:xfrm>
            <a:off x="7429500" y="6565127"/>
            <a:ext cx="2758818" cy="312538"/>
          </a:xfrm>
          <a:prstGeom prst="rect">
            <a:avLst/>
          </a:prstGeom>
        </p:spPr>
      </p:pic>
    </p:spTree>
    <p:extLst>
      <p:ext uri="{BB962C8B-B14F-4D97-AF65-F5344CB8AC3E}">
        <p14:creationId xmlns:p14="http://schemas.microsoft.com/office/powerpoint/2010/main" val="33860687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90500" y="1219200"/>
            <a:ext cx="9963150" cy="4248150"/>
          </a:xfrm>
          <a:prstGeom prst="rect">
            <a:avLst/>
          </a:prstGeom>
        </p:spPr>
      </p:pic>
    </p:spTree>
    <p:extLst>
      <p:ext uri="{BB962C8B-B14F-4D97-AF65-F5344CB8AC3E}">
        <p14:creationId xmlns:p14="http://schemas.microsoft.com/office/powerpoint/2010/main" val="3560884473"/>
      </p:ext>
    </p:extLst>
  </p:cSld>
  <p:clrMapOvr>
    <a:masterClrMapping/>
  </p:clrMapOvr>
  <p:timing>
    <p:tnLst>
      <p:par>
        <p:cTn id="1" dur="indefinite" restart="never" nodeType="tmRoot"/>
      </p:par>
    </p:tnLst>
  </p:timing>
</p:sld>
</file>

<file path=ppt/theme/theme1.xml><?xml version="1.0" encoding="utf-8"?>
<a:theme xmlns:a="http://schemas.openxmlformats.org/drawingml/2006/main" name="Eclipse">
  <a:themeElements>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Eclips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000" b="1" i="0" u="none" strike="noStrike" cap="none" normalizeH="0" baseline="0" smtClean="0">
            <a:ln>
              <a:noFill/>
            </a:ln>
            <a:solidFill>
              <a:schemeClr val="tx1"/>
            </a:solidFill>
            <a:effectLst/>
            <a:latin typeface="Verdan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000" b="1" i="0" u="none" strike="noStrike" cap="none" normalizeH="0" baseline="0" smtClean="0">
            <a:ln>
              <a:noFill/>
            </a:ln>
            <a:solidFill>
              <a:schemeClr val="tx1"/>
            </a:solidFill>
            <a:effectLst/>
            <a:latin typeface="Verdana" panose="020B0604030504040204" pitchFamily="34" charset="0"/>
          </a:defRPr>
        </a:defPPr>
      </a:lstStyle>
    </a:lnDef>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Eclipse</Template>
  <TotalTime>29021</TotalTime>
  <Words>276</Words>
  <Application>Microsoft Office PowerPoint</Application>
  <PresentationFormat>35mm Slides</PresentationFormat>
  <Paragraphs>19</Paragraphs>
  <Slides>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Times New Roman</vt:lpstr>
      <vt:lpstr>Verdana</vt:lpstr>
      <vt:lpstr>Eclipse</vt:lpstr>
      <vt:lpstr>DDAVP for Antiplatelet-Associated ICH</vt:lpstr>
      <vt:lpstr>DDAVP aka Desmopressin</vt:lpstr>
      <vt:lpstr>DDAVP aka Desmopressin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 to t-PA Treatment</dc:title>
  <dc:creator>Scott E. Kasner</dc:creator>
  <cp:lastModifiedBy>Zuflacht, Jonah</cp:lastModifiedBy>
  <cp:revision>206</cp:revision>
  <dcterms:created xsi:type="dcterms:W3CDTF">1995-06-17T23:31:02Z</dcterms:created>
  <dcterms:modified xsi:type="dcterms:W3CDTF">2021-10-20T14:54:27Z</dcterms:modified>
</cp:coreProperties>
</file>