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8"/>
  </p:notesMasterIdLst>
  <p:handoutMasterIdLst>
    <p:handoutMasterId r:id="rId9"/>
  </p:handoutMasterIdLst>
  <p:sldIdLst>
    <p:sldId id="367" r:id="rId2"/>
    <p:sldId id="577" r:id="rId3"/>
    <p:sldId id="578" r:id="rId4"/>
    <p:sldId id="579" r:id="rId5"/>
    <p:sldId id="580" r:id="rId6"/>
    <p:sldId id="581" r:id="rId7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71" autoAdjust="0"/>
    <p:restoredTop sz="94683" autoAdjust="0"/>
  </p:normalViewPr>
  <p:slideViewPr>
    <p:cSldViewPr>
      <p:cViewPr varScale="1">
        <p:scale>
          <a:sx n="61" d="100"/>
          <a:sy n="61" d="100"/>
        </p:scale>
        <p:origin x="116" y="56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solidFill>
                  <a:srgbClr val="333333"/>
                </a:solidFill>
                <a:highlight>
                  <a:srgbClr val="FFFFFF"/>
                </a:highlight>
              </a:rPr>
              <a:t>UK Obstetric Surveillance System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solidFill>
                  <a:srgbClr val="333333"/>
                </a:solidFill>
                <a:highlight>
                  <a:srgbClr val="FFFFFF"/>
                </a:highlight>
              </a:rPr>
              <a:t>During the period October 2007 to March 2010, there were 30 confirmed cases of antenatal stroke in an estimated 1,958,203 women delivering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54BF0-4746-4FFA-B51A-1DD825CD389C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539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" sz="3600" dirty="0"/>
              <a:t>When are women most at risk for thrombotic events in pregnancy and postpartum? 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Emily Grodinsky</a:t>
            </a:r>
            <a:endParaRPr lang="en-US" dirty="0" smtClean="0"/>
          </a:p>
          <a:p>
            <a:r>
              <a:rPr lang="en-US" dirty="0" smtClean="0"/>
              <a:t>2/18/21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66701" y="914400"/>
            <a:ext cx="4876800" cy="541020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/>
              <a:t>Women hospitalized from 1/2005-6/2010</a:t>
            </a:r>
          </a:p>
          <a:p>
            <a:pPr marL="0" lv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100" dirty="0"/>
              <a:t>Looked at first 24 weeks after delivery and those same women over 24 weeks 1 </a:t>
            </a:r>
            <a:r>
              <a:rPr lang="en-US" sz="2100" dirty="0" err="1"/>
              <a:t>yr</a:t>
            </a:r>
            <a:r>
              <a:rPr lang="en-US" sz="2100" dirty="0"/>
              <a:t> later</a:t>
            </a:r>
          </a:p>
          <a:p>
            <a:pPr marL="0" lv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100" dirty="0" err="1"/>
              <a:t>Approx</a:t>
            </a:r>
            <a:r>
              <a:rPr lang="en-US" sz="2100" dirty="0"/>
              <a:t> 1.7 million women </a:t>
            </a:r>
          </a:p>
          <a:p>
            <a:pPr marL="914400" lvl="1" indent="-317500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-US" sz="1700" dirty="0"/>
              <a:t>720 venous thromboembolism cases</a:t>
            </a:r>
          </a:p>
          <a:p>
            <a: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700" dirty="0"/>
              <a:t>248 stroke cases</a:t>
            </a:r>
          </a:p>
          <a:p>
            <a: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700" dirty="0"/>
              <a:t>47 MI cases</a:t>
            </a:r>
          </a:p>
          <a:p>
            <a:pPr marL="0" lv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100" dirty="0"/>
              <a:t>Risk highest in the first 6 weeks (absolute risk difference 22.1, OR 10.8)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dirty="0"/>
              <a:t>Still a significant increase up to 12 weeks, though less from 7-12 weeks</a:t>
            </a:r>
            <a:endParaRPr lang="en-US" sz="2100" dirty="0"/>
          </a:p>
        </p:txBody>
      </p:sp>
      <p:pic>
        <p:nvPicPr>
          <p:cNvPr id="4" name="Google Shape;6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31220" y="609600"/>
            <a:ext cx="4741479" cy="6019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981700" y="985838"/>
            <a:ext cx="3786188" cy="4194175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500" dirty="0"/>
              <a:t>In 3-week increments, risk remained elevated up to 13-15 weeks after delivery, but not from 16-18 </a:t>
            </a:r>
            <a:r>
              <a:rPr lang="en-US" sz="2500" dirty="0" smtClean="0"/>
              <a:t>weeks and onwards </a:t>
            </a:r>
            <a:r>
              <a:rPr lang="en-US" sz="2500" dirty="0"/>
              <a:t>after delivery (OR 1.0, 95% CI 0.6-1.8</a:t>
            </a:r>
            <a:r>
              <a:rPr lang="en-US" sz="2500" dirty="0" smtClean="0"/>
              <a:t>)</a:t>
            </a:r>
            <a:endParaRPr lang="en-US" sz="2500" dirty="0"/>
          </a:p>
          <a:p>
            <a:pPr lvl="0">
              <a:spcBef>
                <a:spcPts val="1200"/>
              </a:spcBef>
              <a:spcAft>
                <a:spcPts val="0"/>
              </a:spcAft>
            </a:pPr>
            <a:endParaRPr lang="en-US" dirty="0"/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sz="1400" dirty="0" err="1">
                <a:solidFill>
                  <a:srgbClr val="222222"/>
                </a:solidFill>
                <a:highlight>
                  <a:srgbClr val="FFFFFF"/>
                </a:highlight>
              </a:rPr>
              <a:t>Kamel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400" dirty="0" err="1">
                <a:solidFill>
                  <a:srgbClr val="222222"/>
                </a:solidFill>
                <a:highlight>
                  <a:srgbClr val="FFFFFF"/>
                </a:highlight>
              </a:rPr>
              <a:t>Hooman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, et al. "Risk of a thrombotic event after the 6-week postpartum period." </a:t>
            </a:r>
            <a:r>
              <a:rPr lang="en-US" sz="1400" i="1" dirty="0">
                <a:solidFill>
                  <a:srgbClr val="222222"/>
                </a:solidFill>
                <a:highlight>
                  <a:srgbClr val="FFFFFF"/>
                </a:highlight>
              </a:rPr>
              <a:t>New England Journal of Medicine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 370.14 (2014): 1307-1315.</a:t>
            </a:r>
            <a:endParaRPr lang="en-US" dirty="0"/>
          </a:p>
          <a:p>
            <a:endParaRPr lang="en-US" dirty="0"/>
          </a:p>
        </p:txBody>
      </p:sp>
      <p:pic>
        <p:nvPicPr>
          <p:cNvPr id="6" name="Google Shape;6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900" y="533400"/>
            <a:ext cx="5105400" cy="563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873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700" y="990600"/>
            <a:ext cx="8382000" cy="50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139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5099" y="1981199"/>
            <a:ext cx="3254375" cy="3960813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/>
              <a:t>Looked at 50,711 deliveries during 1980-1997 at Toronto Hospital, identified patients using ICD-9 codes</a:t>
            </a:r>
          </a:p>
          <a:p>
            <a:pPr marL="0" lvl="0" indent="0">
              <a:spcBef>
                <a:spcPts val="120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dirty="0" err="1">
                <a:solidFill>
                  <a:srgbClr val="222222"/>
                </a:solidFill>
                <a:highlight>
                  <a:srgbClr val="FFFFFF"/>
                </a:highlight>
              </a:rPr>
              <a:t>Jaigobin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, Cheryl, and Frank L. Silver. "Stroke and pregnancy." </a:t>
            </a:r>
            <a:r>
              <a:rPr lang="en-US" sz="1400" i="1" dirty="0">
                <a:solidFill>
                  <a:srgbClr val="222222"/>
                </a:solidFill>
                <a:highlight>
                  <a:srgbClr val="FFFFFF"/>
                </a:highlight>
              </a:rPr>
              <a:t>Stroke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 31.12 (2000): 2948-2951.</a:t>
            </a:r>
            <a:endParaRPr lang="en-US" dirty="0"/>
          </a:p>
          <a:p>
            <a:endParaRPr lang="en-US" dirty="0"/>
          </a:p>
        </p:txBody>
      </p:sp>
      <p:pic>
        <p:nvPicPr>
          <p:cNvPr id="4" name="Google Shape;7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900" y="1852537"/>
            <a:ext cx="5804076" cy="4089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8305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DVT in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/>
              <a:t>5451 patients </a:t>
            </a:r>
            <a:r>
              <a:rPr lang="en-US" sz="2500" dirty="0" err="1"/>
              <a:t>patients</a:t>
            </a:r>
            <a:r>
              <a:rPr lang="en-US" sz="2500" dirty="0"/>
              <a:t> (2559 men and 2892 women) prospectively enrolled from 10/2001-3/2002 with US-confirmed DVTs</a:t>
            </a:r>
          </a:p>
          <a:p>
            <a:pPr marL="0" lv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 dirty="0"/>
              <a:t>53 patients pregnant (34) or postpartum (19)</a:t>
            </a:r>
          </a:p>
          <a:p>
            <a:pPr marL="457200" lv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-US" sz="2500" dirty="0"/>
              <a:t>15 w/ DVT during first trimester</a:t>
            </a:r>
          </a:p>
          <a:p>
            <a:pPr marL="457200" lv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500" dirty="0"/>
              <a:t>8 w/ DVT during second trimester</a:t>
            </a:r>
          </a:p>
          <a:p>
            <a:pPr marL="457200" lv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500" dirty="0"/>
              <a:t>9 w/ DVT during third trimester</a:t>
            </a:r>
          </a:p>
          <a:p>
            <a:pPr marL="457200" lv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500" dirty="0"/>
              <a:t>2 w/ DVT: trimester unknown </a:t>
            </a:r>
          </a:p>
          <a:p>
            <a:pPr marL="0" lvl="0" indent="0">
              <a:spcBef>
                <a:spcPts val="1200"/>
              </a:spcBef>
              <a:spcAft>
                <a:spcPts val="0"/>
              </a:spcAft>
              <a:buNone/>
            </a:pPr>
            <a:endParaRPr lang="en-US" sz="14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James, </a:t>
            </a:r>
            <a:r>
              <a:rPr lang="en-US" sz="1400" dirty="0" err="1">
                <a:solidFill>
                  <a:srgbClr val="222222"/>
                </a:solidFill>
                <a:highlight>
                  <a:srgbClr val="FFFFFF"/>
                </a:highlight>
              </a:rPr>
              <a:t>Andra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 H., Victor F. </a:t>
            </a:r>
            <a:r>
              <a:rPr lang="en-US" sz="1400" dirty="0" err="1">
                <a:solidFill>
                  <a:srgbClr val="222222"/>
                </a:solidFill>
                <a:highlight>
                  <a:srgbClr val="FFFFFF"/>
                </a:highlight>
              </a:rPr>
              <a:t>Tapson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, and Samuel Z. </a:t>
            </a:r>
            <a:r>
              <a:rPr lang="en-US" sz="1400" dirty="0" err="1">
                <a:solidFill>
                  <a:srgbClr val="222222"/>
                </a:solidFill>
                <a:highlight>
                  <a:srgbClr val="FFFFFF"/>
                </a:highlight>
              </a:rPr>
              <a:t>Goldhaber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. "Thrombosis during pregnancy and the postpartum period." </a:t>
            </a:r>
            <a:r>
              <a:rPr lang="en-US" sz="1400" i="1" dirty="0">
                <a:solidFill>
                  <a:srgbClr val="222222"/>
                </a:solidFill>
                <a:highlight>
                  <a:srgbClr val="FFFFFF"/>
                </a:highlight>
              </a:rPr>
              <a:t>American journal of obstetrics and gynecology</a:t>
            </a:r>
            <a:r>
              <a:rPr lang="en-US" sz="1400" dirty="0">
                <a:solidFill>
                  <a:srgbClr val="222222"/>
                </a:solidFill>
                <a:highlight>
                  <a:srgbClr val="FFFFFF"/>
                </a:highlight>
              </a:rPr>
              <a:t> 193.1 (2005): 216-219.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84350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28694</TotalTime>
  <Words>305</Words>
  <Application>Microsoft Office PowerPoint</Application>
  <PresentationFormat>35mm Slides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Verdana</vt:lpstr>
      <vt:lpstr>Eclipse</vt:lpstr>
      <vt:lpstr>When are women most at risk for thrombotic events in pregnancy and postpartum? </vt:lpstr>
      <vt:lpstr>PowerPoint Presentation</vt:lpstr>
      <vt:lpstr>PowerPoint Presentation</vt:lpstr>
      <vt:lpstr>PowerPoint Presentation</vt:lpstr>
      <vt:lpstr>PowerPoint Presentation</vt:lpstr>
      <vt:lpstr>DVT in pregnancy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Grodinsky, Emily R</cp:lastModifiedBy>
  <cp:revision>186</cp:revision>
  <dcterms:created xsi:type="dcterms:W3CDTF">1995-06-17T23:31:02Z</dcterms:created>
  <dcterms:modified xsi:type="dcterms:W3CDTF">2021-02-24T00:46:30Z</dcterms:modified>
</cp:coreProperties>
</file>