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6"/>
  </p:notesMasterIdLst>
  <p:handoutMasterIdLst>
    <p:handoutMasterId r:id="rId7"/>
  </p:handoutMasterIdLst>
  <p:sldIdLst>
    <p:sldId id="578" r:id="rId2"/>
    <p:sldId id="579" r:id="rId3"/>
    <p:sldId id="580" r:id="rId4"/>
    <p:sldId id="581" r:id="rId5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83" d="100"/>
          <a:sy n="83" d="100"/>
        </p:scale>
        <p:origin x="65" y="672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Study one: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43.4% [(95% CI 36.4–50.4%); (n=346)] including SAH 35.9% [(95% CI 29.7–42.1%); (n=287)], IPH 13.1% [(95% CI 9.5–16.7%); (n=105)] and SDH 3.6% [(95% CI 1.5–5.6%); (n=28)]. Patients with ICH had a mean (±SE) age of 47.4±1.1 years vs. 45.5±1.2 years (p=0.247); and were predominantly female (84.0% vs. 68.8%; p=0.001).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Study two: </a:t>
            </a: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cSAH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 27 patients (30%), ICH in 11 (12%), and SDH in 2 (2%).</a:t>
            </a:r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Thirty patients (34%), of which 5 were postpartum and 12 used vasoactive substances, developed at least 1 type of intracranial hemorrhage, including cortical subarachnoid (n=27), intracerebral (n=11), and subdural hemorrhage (n=2).</a:t>
            </a:r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22 had an elevated white blood cell count (mean, 11/mm); 30 elevated red blood cell count (mean, 2377/mm); and 30 elevated protein levels (mean, 59 mg/L)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C52B4-904D-48A7-810B-0648C0C644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4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 factors for</a:t>
            </a:r>
            <a:r>
              <a:rPr lang="en-US" baseline="0" dirty="0" smtClean="0"/>
              <a:t> hemorrhagic RCVS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patients aged 45–64 years had more frequent ICH (51.5% vs. 38.0%; p=0.021), while those in the age-group18–44 years had less frequent ICH (38.9% vs. 50.1%). Medicare (26.9% vs. 23.9%; p=0.024) and private insurance (53.7% vs. 44.6%; p=0.013) were utilized more in H-RCVS.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 had an elevated white blood cell count (mean, 11/mm); 30 elevated red blood cell count (mean, 2377/mm); and 30 elevated protein levels (mean, 59 mg/L)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C52B4-904D-48A7-810B-0648C0C644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00415-020-10193-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737" y="2130990"/>
            <a:ext cx="7715250" cy="941539"/>
          </a:xfrm>
        </p:spPr>
        <p:txBody>
          <a:bodyPr>
            <a:normAutofit fontScale="90000"/>
          </a:bodyPr>
          <a:lstStyle/>
          <a:p>
            <a:r>
              <a:rPr lang="en-US" sz="4557" u="sng" dirty="0"/>
              <a:t>What is the typical location of hemorrhage in RCVS?</a:t>
            </a:r>
            <a:endParaRPr lang="en-US" sz="4557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37" y="4079082"/>
            <a:ext cx="7715250" cy="1463724"/>
          </a:xfrm>
        </p:spPr>
        <p:txBody>
          <a:bodyPr/>
          <a:lstStyle/>
          <a:p>
            <a:r>
              <a:rPr lang="en-US" dirty="0" smtClean="0"/>
              <a:t>Farhan Khan</a:t>
            </a:r>
          </a:p>
          <a:p>
            <a:r>
              <a:rPr lang="en-US" dirty="0" smtClean="0"/>
              <a:t>09/09/2021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4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Retrospective(national database)</a:t>
            </a:r>
          </a:p>
          <a:p>
            <a:r>
              <a:rPr lang="en-US" dirty="0" smtClean="0"/>
              <a:t>n=799</a:t>
            </a:r>
          </a:p>
          <a:p>
            <a:r>
              <a:rPr lang="en-US" dirty="0" smtClean="0"/>
              <a:t>ICH: 346(43%)</a:t>
            </a:r>
          </a:p>
          <a:p>
            <a:pPr lvl="1"/>
            <a:r>
              <a:rPr lang="en-US" dirty="0" smtClean="0"/>
              <a:t>SAH: 287(36%)</a:t>
            </a:r>
          </a:p>
          <a:p>
            <a:pPr lvl="1"/>
            <a:r>
              <a:rPr lang="en-US" b="1" dirty="0" smtClean="0"/>
              <a:t>IPH: 105(13.1%)</a:t>
            </a:r>
          </a:p>
          <a:p>
            <a:pPr lvl="1"/>
            <a:r>
              <a:rPr lang="en-US" b="1" dirty="0" smtClean="0"/>
              <a:t>SDH: 28(3.6%)</a:t>
            </a:r>
          </a:p>
          <a:p>
            <a:pPr marL="385785" lvl="1" indent="0">
              <a:buNone/>
            </a:pPr>
            <a:endParaRPr lang="en-US" b="1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Prospective observational</a:t>
            </a:r>
          </a:p>
          <a:p>
            <a:r>
              <a:rPr lang="en-US" dirty="0" smtClean="0"/>
              <a:t>Single institution</a:t>
            </a:r>
          </a:p>
          <a:p>
            <a:r>
              <a:rPr lang="en-US" dirty="0"/>
              <a:t>n</a:t>
            </a:r>
            <a:r>
              <a:rPr lang="en-US" dirty="0" smtClean="0"/>
              <a:t>= 89</a:t>
            </a:r>
          </a:p>
          <a:p>
            <a:r>
              <a:rPr lang="en-US" dirty="0" smtClean="0"/>
              <a:t>ICH: 30/89(34%)</a:t>
            </a:r>
          </a:p>
          <a:p>
            <a:pPr lvl="1"/>
            <a:r>
              <a:rPr lang="en-US" dirty="0" err="1" smtClean="0"/>
              <a:t>cSAH</a:t>
            </a:r>
            <a:r>
              <a:rPr lang="en-US" dirty="0" smtClean="0"/>
              <a:t>: 27(30%)</a:t>
            </a:r>
          </a:p>
          <a:p>
            <a:pPr lvl="1"/>
            <a:r>
              <a:rPr lang="en-US" b="1" dirty="0" smtClean="0"/>
              <a:t>IPH(lobar/deep): 11(12%)</a:t>
            </a:r>
          </a:p>
          <a:p>
            <a:pPr lvl="1"/>
            <a:r>
              <a:rPr lang="en-US" b="1" dirty="0" smtClean="0"/>
              <a:t>SDH: 2(2%)</a:t>
            </a:r>
          </a:p>
          <a:p>
            <a:pPr marL="771571" lvl="2" indent="0">
              <a:buNone/>
            </a:pPr>
            <a:endParaRPr lang="en-US" dirty="0" smtClean="0"/>
          </a:p>
          <a:p>
            <a:pPr marL="385785" lvl="1" indent="0">
              <a:buNone/>
            </a:pP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64160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 &gt; 45(</a:t>
            </a:r>
            <a:r>
              <a:rPr lang="en-US" dirty="0" err="1" smtClean="0"/>
              <a:t>adj.OR</a:t>
            </a:r>
            <a:r>
              <a:rPr lang="en-US" dirty="0" smtClean="0"/>
              <a:t> 1.87,p=0.018)</a:t>
            </a:r>
          </a:p>
          <a:p>
            <a:r>
              <a:rPr lang="en-US" dirty="0" smtClean="0"/>
              <a:t>Female &gt; male (</a:t>
            </a:r>
            <a:r>
              <a:rPr lang="en-US" dirty="0" err="1" smtClean="0"/>
              <a:t>adj.OR</a:t>
            </a:r>
            <a:r>
              <a:rPr lang="en-US" dirty="0" smtClean="0"/>
              <a:t> 2.57,p=0.001)</a:t>
            </a:r>
          </a:p>
          <a:p>
            <a:r>
              <a:rPr lang="en-US" dirty="0"/>
              <a:t>F</a:t>
            </a:r>
            <a:r>
              <a:rPr lang="en-US" dirty="0" smtClean="0"/>
              <a:t>requent in </a:t>
            </a:r>
            <a:r>
              <a:rPr lang="en-US" dirty="0" err="1" smtClean="0"/>
              <a:t>migrainers</a:t>
            </a:r>
            <a:r>
              <a:rPr lang="en-US" dirty="0" smtClean="0"/>
              <a:t> w/o aura vs aura</a:t>
            </a:r>
          </a:p>
          <a:p>
            <a:r>
              <a:rPr lang="en-US" dirty="0" smtClean="0"/>
              <a:t>22/89 had elevated WBC, RBC and protein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6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181" dirty="0"/>
              <a:t>Patel, S.D., </a:t>
            </a:r>
            <a:r>
              <a:rPr lang="en-US" sz="1181" dirty="0" err="1"/>
              <a:t>Topiwala</a:t>
            </a:r>
            <a:r>
              <a:rPr lang="en-US" sz="1181" dirty="0"/>
              <a:t>, K., Saini, V. </a:t>
            </a:r>
            <a:r>
              <a:rPr lang="en-US" sz="1181" i="1" dirty="0"/>
              <a:t>et al.</a:t>
            </a:r>
            <a:r>
              <a:rPr lang="en-US" sz="1181" dirty="0"/>
              <a:t> Hemorrhagic reversible cerebral vasoconstriction syndrome: A retrospective observational study. </a:t>
            </a:r>
            <a:r>
              <a:rPr lang="en-US" sz="1181" i="1" dirty="0"/>
              <a:t>J </a:t>
            </a:r>
            <a:r>
              <a:rPr lang="en-US" sz="1181" i="1" dirty="0" err="1"/>
              <a:t>Neurol</a:t>
            </a:r>
            <a:r>
              <a:rPr lang="en-US" sz="1181" dirty="0"/>
              <a:t> </a:t>
            </a:r>
            <a:r>
              <a:rPr lang="en-US" sz="1181" b="1" dirty="0"/>
              <a:t>268, </a:t>
            </a:r>
            <a:r>
              <a:rPr lang="en-US" sz="1181" dirty="0"/>
              <a:t>632–639 (2021). </a:t>
            </a:r>
            <a:r>
              <a:rPr lang="en-US" sz="1181" dirty="0">
                <a:hlinkClick r:id="rId2"/>
              </a:rPr>
              <a:t>https://</a:t>
            </a:r>
            <a:r>
              <a:rPr lang="en-US" sz="1181" dirty="0">
                <a:hlinkClick r:id="rId2"/>
              </a:rPr>
              <a:t>doi.org/10.1007/s00415-020-10193-y</a:t>
            </a:r>
            <a:endParaRPr lang="en-US" sz="1181" dirty="0"/>
          </a:p>
          <a:p>
            <a:r>
              <a:rPr lang="en-US" sz="1181" dirty="0" err="1"/>
              <a:t>Ducros</a:t>
            </a:r>
            <a:r>
              <a:rPr lang="en-US" sz="1181" dirty="0"/>
              <a:t> A, Fiedler U, </a:t>
            </a:r>
            <a:r>
              <a:rPr lang="en-US" sz="1181" dirty="0" err="1"/>
              <a:t>Porcher</a:t>
            </a:r>
            <a:r>
              <a:rPr lang="en-US" sz="1181" dirty="0"/>
              <a:t> R, </a:t>
            </a:r>
            <a:r>
              <a:rPr lang="en-US" sz="1181" dirty="0" err="1"/>
              <a:t>Boukobza</a:t>
            </a:r>
            <a:r>
              <a:rPr lang="en-US" sz="1181" dirty="0"/>
              <a:t> M, </a:t>
            </a:r>
            <a:r>
              <a:rPr lang="en-US" sz="1181" dirty="0" err="1"/>
              <a:t>Stapf</a:t>
            </a:r>
            <a:r>
              <a:rPr lang="en-US" sz="1181" dirty="0"/>
              <a:t> C, </a:t>
            </a:r>
            <a:r>
              <a:rPr lang="en-US" sz="1181" dirty="0" err="1"/>
              <a:t>Bousser</a:t>
            </a:r>
            <a:r>
              <a:rPr lang="en-US" sz="1181" dirty="0"/>
              <a:t> MG (2010) Hemorrhagic manifestations of reversible cerebral vasoconstriction syndrome: frequency, features, and risk factors. Stroke 41:2505–2511</a:t>
            </a:r>
            <a:endParaRPr lang="en-US" sz="1181" dirty="0"/>
          </a:p>
          <a:p>
            <a:endParaRPr lang="en-US" sz="1181" dirty="0"/>
          </a:p>
          <a:p>
            <a:endParaRPr lang="en-US" sz="118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8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28687</TotalTime>
  <Words>460</Words>
  <Application>Microsoft Office PowerPoint</Application>
  <PresentationFormat>35mm Slides</PresentationFormat>
  <Paragraphs>41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Verdana</vt:lpstr>
      <vt:lpstr>Eclipse</vt:lpstr>
      <vt:lpstr>What is the typical location of hemorrhage in RCVS?</vt:lpstr>
      <vt:lpstr>PowerPoint Presentation</vt:lpstr>
      <vt:lpstr>Risk Factors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186</cp:revision>
  <dcterms:created xsi:type="dcterms:W3CDTF">1995-06-17T23:31:02Z</dcterms:created>
  <dcterms:modified xsi:type="dcterms:W3CDTF">2021-09-09T18:14:06Z</dcterms:modified>
</cp:coreProperties>
</file>