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11"/>
  </p:notesMasterIdLst>
  <p:handoutMasterIdLst>
    <p:handoutMasterId r:id="rId12"/>
  </p:handoutMasterIdLst>
  <p:sldIdLst>
    <p:sldId id="367" r:id="rId2"/>
    <p:sldId id="579" r:id="rId3"/>
    <p:sldId id="580" r:id="rId4"/>
    <p:sldId id="581" r:id="rId5"/>
    <p:sldId id="582" r:id="rId6"/>
    <p:sldId id="583" r:id="rId7"/>
    <p:sldId id="584" r:id="rId8"/>
    <p:sldId id="585" r:id="rId9"/>
    <p:sldId id="586" r:id="rId10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471" autoAdjust="0"/>
    <p:restoredTop sz="94683" autoAdjust="0"/>
  </p:normalViewPr>
  <p:slideViewPr>
    <p:cSldViewPr>
      <p:cViewPr varScale="1">
        <p:scale>
          <a:sx n="132" d="100"/>
          <a:sy n="132" d="100"/>
        </p:scale>
        <p:origin x="850" y="72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444625"/>
          </a:xfrm>
        </p:spPr>
        <p:txBody>
          <a:bodyPr/>
          <a:lstStyle/>
          <a:p>
            <a:r>
              <a:rPr lang="en-US" sz="3600" dirty="0" smtClean="0"/>
              <a:t>What is the prognosis </a:t>
            </a:r>
            <a:r>
              <a:rPr lang="en-US" sz="3600" dirty="0"/>
              <a:t>of </a:t>
            </a:r>
            <a:r>
              <a:rPr lang="en-US" sz="3600" dirty="0" smtClean="0"/>
              <a:t>cerebral venous sinus thrombosis?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Arooshi Kumar</a:t>
            </a:r>
            <a:endParaRPr lang="en-US" dirty="0" smtClean="0"/>
          </a:p>
          <a:p>
            <a:r>
              <a:rPr lang="en-US" dirty="0" smtClean="0"/>
              <a:t>August 2020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007" y="1003322"/>
            <a:ext cx="8964977" cy="2593605"/>
          </a:xfrm>
          <a:prstGeom prst="rect">
            <a:avLst/>
          </a:prstGeom>
          <a:ln w="53975">
            <a:solidFill>
              <a:schemeClr val="tx1"/>
            </a:solidFill>
          </a:ln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23889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4B4F-814D-854F-A1D6-36244817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Question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9DA73-CA23-224A-B7FE-4F25C0CE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676400"/>
            <a:ext cx="9341954" cy="2750271"/>
          </a:xfrm>
        </p:spPr>
        <p:txBody>
          <a:bodyPr/>
          <a:lstStyle/>
          <a:p>
            <a:r>
              <a:rPr lang="en-US" sz="2000" dirty="0"/>
              <a:t>The natural history and long-term prognosis of cerebral vein and </a:t>
            </a:r>
            <a:r>
              <a:rPr lang="en-US" sz="2000" dirty="0" err="1"/>
              <a:t>dural</a:t>
            </a:r>
            <a:r>
              <a:rPr lang="en-US" sz="2000" dirty="0"/>
              <a:t> sinus thrombosis (CVT) have not been examined previously by adequately powered prospective </a:t>
            </a:r>
            <a:r>
              <a:rPr lang="en-US" sz="2000" dirty="0" smtClean="0"/>
              <a:t>studies</a:t>
            </a:r>
          </a:p>
          <a:p>
            <a:r>
              <a:rPr lang="en-US" sz="2000" dirty="0" smtClean="0"/>
              <a:t>Prospective </a:t>
            </a:r>
            <a:r>
              <a:rPr lang="en-US" sz="2000" dirty="0"/>
              <a:t>observational </a:t>
            </a:r>
            <a:r>
              <a:rPr lang="en-US" sz="2000" dirty="0" smtClean="0"/>
              <a:t>study where patients </a:t>
            </a:r>
            <a:r>
              <a:rPr lang="en-US" sz="2000" dirty="0"/>
              <a:t>were followed up at 6 months and yearly thereafter. </a:t>
            </a:r>
            <a:endParaRPr lang="en-US" sz="2000" dirty="0" smtClean="0"/>
          </a:p>
          <a:p>
            <a:r>
              <a:rPr lang="en-US" sz="2000" dirty="0" smtClean="0"/>
              <a:t>Primary </a:t>
            </a:r>
            <a:r>
              <a:rPr lang="en-US" sz="2000" dirty="0"/>
              <a:t>outcome was death or dependence </a:t>
            </a:r>
            <a:r>
              <a:rPr lang="en-US" sz="2000" dirty="0" smtClean="0"/>
              <a:t>contingent on </a:t>
            </a:r>
            <a:r>
              <a:rPr lang="en-US" sz="2000" dirty="0" err="1" smtClean="0"/>
              <a:t>mRS</a:t>
            </a:r>
            <a:r>
              <a:rPr lang="en-US" sz="2000" dirty="0" smtClean="0"/>
              <a:t> score</a:t>
            </a:r>
          </a:p>
          <a:p>
            <a:r>
              <a:rPr lang="en-US" sz="2000" dirty="0" smtClean="0"/>
              <a:t>Follow Up</a:t>
            </a:r>
          </a:p>
          <a:p>
            <a:pPr lvl="1"/>
            <a:r>
              <a:rPr lang="en-US" sz="1800" dirty="0" smtClean="0"/>
              <a:t>6 months</a:t>
            </a:r>
          </a:p>
          <a:p>
            <a:pPr lvl="1"/>
            <a:r>
              <a:rPr lang="en-US" sz="1800" dirty="0" smtClean="0"/>
              <a:t>12 months</a:t>
            </a:r>
          </a:p>
          <a:p>
            <a:pPr lvl="1"/>
            <a:r>
              <a:rPr lang="en-US" sz="1800" dirty="0" smtClean="0"/>
              <a:t>Yearly</a:t>
            </a:r>
          </a:p>
        </p:txBody>
      </p:sp>
    </p:spTree>
    <p:extLst>
      <p:ext uri="{BB962C8B-B14F-4D97-AF65-F5344CB8AC3E}">
        <p14:creationId xmlns:p14="http://schemas.microsoft.com/office/powerpoint/2010/main" val="413495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4B4F-814D-854F-A1D6-36244817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9" y="863479"/>
            <a:ext cx="9344174" cy="389530"/>
          </a:xfrm>
        </p:spPr>
        <p:txBody>
          <a:bodyPr/>
          <a:lstStyle/>
          <a:p>
            <a:r>
              <a:rPr lang="en-US" dirty="0" smtClean="0"/>
              <a:t>To Qualify for Study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9DA73-CA23-224A-B7FE-4F25C0CE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998" y="1902637"/>
            <a:ext cx="9341954" cy="3888563"/>
          </a:xfrm>
        </p:spPr>
        <p:txBody>
          <a:bodyPr/>
          <a:lstStyle/>
          <a:p>
            <a:r>
              <a:rPr lang="en-US" sz="2000" dirty="0" smtClean="0"/>
              <a:t>Age &gt; 15 years</a:t>
            </a:r>
          </a:p>
          <a:p>
            <a:r>
              <a:rPr lang="en-US" sz="2000" dirty="0" smtClean="0"/>
              <a:t>Symptomatic SVT</a:t>
            </a:r>
          </a:p>
          <a:p>
            <a:pPr lvl="1"/>
            <a:r>
              <a:rPr lang="en-US" sz="1800" dirty="0" smtClean="0"/>
              <a:t>Imaging confirmed SVT</a:t>
            </a:r>
          </a:p>
          <a:p>
            <a:pPr lvl="1"/>
            <a:r>
              <a:rPr lang="en-US" sz="1800" dirty="0" smtClean="0"/>
              <a:t>Symptoms</a:t>
            </a:r>
          </a:p>
          <a:p>
            <a:pPr lvl="2"/>
            <a:r>
              <a:rPr lang="en-US" sz="1600" dirty="0" smtClean="0"/>
              <a:t>IIH associated</a:t>
            </a:r>
          </a:p>
          <a:p>
            <a:pPr lvl="2"/>
            <a:r>
              <a:rPr lang="en-US" sz="1600" dirty="0" smtClean="0"/>
              <a:t>Other</a:t>
            </a:r>
          </a:p>
          <a:p>
            <a:r>
              <a:rPr lang="en-US" sz="2000" dirty="0" smtClean="0"/>
              <a:t>Commitment to follow up in 6 months</a:t>
            </a:r>
          </a:p>
          <a:p>
            <a:r>
              <a:rPr lang="en-US" sz="2000" dirty="0"/>
              <a:t>Outcome was classified according to the </a:t>
            </a:r>
            <a:r>
              <a:rPr lang="en-US" sz="2000" dirty="0" err="1"/>
              <a:t>mRS</a:t>
            </a:r>
            <a:r>
              <a:rPr lang="en-US" sz="2000" dirty="0"/>
              <a:t> </a:t>
            </a:r>
          </a:p>
          <a:p>
            <a:pPr lvl="1"/>
            <a:r>
              <a:rPr lang="en-US" sz="1800" dirty="0"/>
              <a:t>Complete recovery (</a:t>
            </a:r>
            <a:r>
              <a:rPr lang="en-US" sz="1800" dirty="0" err="1"/>
              <a:t>mRS</a:t>
            </a:r>
            <a:r>
              <a:rPr lang="en-US" sz="1800" dirty="0"/>
              <a:t> 0 to 1)</a:t>
            </a:r>
          </a:p>
          <a:p>
            <a:pPr lvl="1"/>
            <a:r>
              <a:rPr lang="en-US" sz="1800" dirty="0"/>
              <a:t>Partial recovery, independent (</a:t>
            </a:r>
            <a:r>
              <a:rPr lang="en-US" sz="1800" dirty="0" err="1"/>
              <a:t>mRS</a:t>
            </a:r>
            <a:r>
              <a:rPr lang="en-US" sz="1800" dirty="0"/>
              <a:t> 2)</a:t>
            </a:r>
          </a:p>
          <a:p>
            <a:pPr lvl="1"/>
            <a:r>
              <a:rPr lang="en-US" sz="1800" dirty="0"/>
              <a:t>Dependent (</a:t>
            </a:r>
            <a:r>
              <a:rPr lang="en-US" sz="1800" dirty="0" err="1"/>
              <a:t>mRS</a:t>
            </a:r>
            <a:r>
              <a:rPr lang="en-US" sz="1800" dirty="0"/>
              <a:t> 3 to 5)</a:t>
            </a:r>
          </a:p>
          <a:p>
            <a:pPr lvl="1"/>
            <a:r>
              <a:rPr lang="en-US" sz="1800" dirty="0"/>
              <a:t>Death (</a:t>
            </a:r>
            <a:r>
              <a:rPr lang="en-US" sz="1800" dirty="0" err="1"/>
              <a:t>mRS</a:t>
            </a:r>
            <a:r>
              <a:rPr lang="en-US" sz="1800" dirty="0"/>
              <a:t> 6)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312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4B4F-814D-854F-A1D6-36244817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9" y="863479"/>
            <a:ext cx="9344174" cy="389530"/>
          </a:xfrm>
        </p:spPr>
        <p:txBody>
          <a:bodyPr/>
          <a:lstStyle/>
          <a:p>
            <a:r>
              <a:rPr lang="en-US" dirty="0" smtClean="0"/>
              <a:t>Results 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9DA73-CA23-224A-B7FE-4F25C0CE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998" y="1835503"/>
            <a:ext cx="9341954" cy="2507897"/>
          </a:xfrm>
        </p:spPr>
        <p:txBody>
          <a:bodyPr/>
          <a:lstStyle/>
          <a:p>
            <a:r>
              <a:rPr lang="en-US" sz="2000" dirty="0" smtClean="0"/>
              <a:t>624 adults enrolled from 21 countries  </a:t>
            </a:r>
          </a:p>
          <a:p>
            <a:r>
              <a:rPr lang="en-US" sz="2000" dirty="0" smtClean="0"/>
              <a:t>Median time from symptoms onset to diagnosis was 7 days (mean = 18.3</a:t>
            </a:r>
            <a:r>
              <a:rPr lang="en-US" sz="2000" dirty="0"/>
              <a:t>; </a:t>
            </a:r>
            <a:r>
              <a:rPr lang="en-US" sz="2000" dirty="0" smtClean="0"/>
              <a:t>SD = 59.4 </a:t>
            </a:r>
            <a:r>
              <a:rPr lang="en-US" sz="2000" dirty="0"/>
              <a:t>days). </a:t>
            </a:r>
            <a:endParaRPr lang="en-US" sz="2000" dirty="0" smtClean="0"/>
          </a:p>
          <a:p>
            <a:r>
              <a:rPr lang="en-US" sz="2000" dirty="0" smtClean="0"/>
              <a:t>143 patients (22.9</a:t>
            </a:r>
            <a:r>
              <a:rPr lang="en-US" sz="2000" dirty="0"/>
              <a:t>%) presented with isolated intracranial </a:t>
            </a:r>
            <a:r>
              <a:rPr lang="en-US" sz="2000" dirty="0" smtClean="0"/>
              <a:t>hypertension </a:t>
            </a:r>
          </a:p>
          <a:p>
            <a:pPr lvl="1"/>
            <a:r>
              <a:rPr lang="en-US" sz="1800" dirty="0" smtClean="0"/>
              <a:t>Headache 88.8%</a:t>
            </a:r>
          </a:p>
          <a:p>
            <a:pPr lvl="1"/>
            <a:r>
              <a:rPr lang="en-US" sz="1800" dirty="0"/>
              <a:t>Any seizure 39.3</a:t>
            </a:r>
            <a:r>
              <a:rPr lang="en-US" sz="1800" dirty="0" smtClean="0"/>
              <a:t>%</a:t>
            </a:r>
          </a:p>
          <a:p>
            <a:pPr lvl="1"/>
            <a:r>
              <a:rPr lang="en-US" sz="1800" dirty="0" smtClean="0"/>
              <a:t>Any paresis 37.2%</a:t>
            </a:r>
          </a:p>
          <a:p>
            <a:pPr lvl="1"/>
            <a:r>
              <a:rPr lang="en-US" sz="1800" dirty="0" smtClean="0"/>
              <a:t>Papilledema 28.3%</a:t>
            </a:r>
          </a:p>
          <a:p>
            <a:r>
              <a:rPr lang="en-US" sz="2000" dirty="0" smtClean="0"/>
              <a:t>83 (13.9</a:t>
            </a:r>
            <a:r>
              <a:rPr lang="en-US" sz="2000" dirty="0"/>
              <a:t>%) had a GCS score of between 9 and 13, and 31 (5.2%) were comatose (</a:t>
            </a:r>
            <a:r>
              <a:rPr lang="en-US" sz="2000" dirty="0" smtClean="0"/>
              <a:t>GCS 9).</a:t>
            </a:r>
          </a:p>
        </p:txBody>
      </p:sp>
    </p:spTree>
    <p:extLst>
      <p:ext uri="{BB962C8B-B14F-4D97-AF65-F5344CB8AC3E}">
        <p14:creationId xmlns:p14="http://schemas.microsoft.com/office/powerpoint/2010/main" val="248167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4B4F-814D-854F-A1D6-36244817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9" y="863479"/>
            <a:ext cx="9344174" cy="389530"/>
          </a:xfrm>
        </p:spPr>
        <p:txBody>
          <a:bodyPr/>
          <a:lstStyle/>
          <a:p>
            <a:r>
              <a:rPr lang="en-US" dirty="0" smtClean="0"/>
              <a:t>Results 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9DA73-CA23-224A-B7FE-4F25C0CE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998" y="1757851"/>
            <a:ext cx="9341954" cy="3347549"/>
          </a:xfrm>
        </p:spPr>
        <p:txBody>
          <a:bodyPr/>
          <a:lstStyle/>
          <a:p>
            <a:r>
              <a:rPr lang="en-US" sz="2000" dirty="0"/>
              <a:t>98.7% of the patients were followed </a:t>
            </a:r>
            <a:r>
              <a:rPr lang="en-US" sz="2000" dirty="0" smtClean="0"/>
              <a:t>up</a:t>
            </a:r>
          </a:p>
          <a:p>
            <a:r>
              <a:rPr lang="en-US" sz="2000" dirty="0" smtClean="0"/>
              <a:t>Median </a:t>
            </a:r>
            <a:r>
              <a:rPr lang="en-US" sz="2000" dirty="0"/>
              <a:t>hospital stay was 17 days (</a:t>
            </a:r>
            <a:r>
              <a:rPr lang="en-US" sz="2000" dirty="0" smtClean="0"/>
              <a:t>mean=20.4</a:t>
            </a:r>
            <a:r>
              <a:rPr lang="en-US" sz="2000" dirty="0"/>
              <a:t>, </a:t>
            </a:r>
            <a:r>
              <a:rPr lang="en-US" sz="2000" dirty="0" smtClean="0"/>
              <a:t>SD</a:t>
            </a:r>
            <a:r>
              <a:rPr lang="en-US" sz="2000" dirty="0"/>
              <a:t>=</a:t>
            </a:r>
            <a:r>
              <a:rPr lang="en-US" sz="2000" dirty="0" smtClean="0"/>
              <a:t>4.3)</a:t>
            </a:r>
          </a:p>
          <a:p>
            <a:r>
              <a:rPr lang="en-US" sz="2000" dirty="0" smtClean="0"/>
              <a:t>Thirty-day </a:t>
            </a:r>
            <a:r>
              <a:rPr lang="en-US" sz="2000" dirty="0"/>
              <a:t>case fatality was 3.4% (21 cases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Superior sagittal sinus thrombosis in 313 patients (62%)</a:t>
            </a:r>
          </a:p>
          <a:p>
            <a:r>
              <a:rPr lang="en-US" sz="2000" dirty="0" smtClean="0"/>
              <a:t>~ 80% of patients were treated with therapeutic anticoagulation </a:t>
            </a:r>
          </a:p>
          <a:p>
            <a:r>
              <a:rPr lang="en-US" sz="2000" dirty="0" smtClean="0"/>
              <a:t>13 patients (2.1%) of patients treated with local endovascular therapy </a:t>
            </a:r>
          </a:p>
          <a:p>
            <a:r>
              <a:rPr lang="en-US" sz="2000" dirty="0"/>
              <a:t>Median length of follow-up was 16 months (</a:t>
            </a:r>
            <a:r>
              <a:rPr lang="en-US" sz="2000" dirty="0" smtClean="0"/>
              <a:t>mean=8.6</a:t>
            </a:r>
            <a:r>
              <a:rPr lang="en-US" sz="2000" dirty="0"/>
              <a:t>, </a:t>
            </a:r>
            <a:r>
              <a:rPr lang="en-US" sz="2000" dirty="0" smtClean="0"/>
              <a:t>SD=11.1)</a:t>
            </a:r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45958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550" y="797271"/>
            <a:ext cx="7261465" cy="465801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7731843" y="4409999"/>
            <a:ext cx="1385427" cy="348430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53" tIns="38576" rIns="77153" bIns="38576" numCol="1" rtlCol="0" anchor="t" anchorCtr="0" compatLnSpc="1">
            <a:prstTxWarp prst="textNoShape">
              <a:avLst/>
            </a:prstTxWarp>
          </a:bodyPr>
          <a:lstStyle/>
          <a:p>
            <a:pPr defTabSz="771571" eaLnBrk="1" hangingPunct="1"/>
            <a:endParaRPr lang="en-US" sz="1181" b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31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475" y="830049"/>
            <a:ext cx="6576036" cy="47256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4886324" y="4733541"/>
            <a:ext cx="3542379" cy="290358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53" tIns="38576" rIns="77153" bIns="38576" numCol="1" rtlCol="0" anchor="t" anchorCtr="0" compatLnSpc="1">
            <a:prstTxWarp prst="textNoShape">
              <a:avLst/>
            </a:prstTxWarp>
          </a:bodyPr>
          <a:lstStyle/>
          <a:p>
            <a:pPr defTabSz="771571" eaLnBrk="1" hangingPunct="1"/>
            <a:endParaRPr lang="en-US" sz="1181" b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86324" y="4376814"/>
            <a:ext cx="3542379" cy="282063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53" tIns="38576" rIns="77153" bIns="38576" numCol="1" rtlCol="0" anchor="t" anchorCtr="0" compatLnSpc="1">
            <a:prstTxWarp prst="textNoShape">
              <a:avLst/>
            </a:prstTxWarp>
          </a:bodyPr>
          <a:lstStyle/>
          <a:p>
            <a:pPr defTabSz="771571" eaLnBrk="1" hangingPunct="1"/>
            <a:endParaRPr lang="en-US" sz="1181" b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886323" y="3642621"/>
            <a:ext cx="3542379" cy="282063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53" tIns="38576" rIns="77153" bIns="38576" numCol="1" rtlCol="0" anchor="t" anchorCtr="0" compatLnSpc="1">
            <a:prstTxWarp prst="textNoShape">
              <a:avLst/>
            </a:prstTxWarp>
          </a:bodyPr>
          <a:lstStyle/>
          <a:p>
            <a:pPr defTabSz="771571" eaLnBrk="1" hangingPunct="1"/>
            <a:endParaRPr lang="en-US" sz="1181" b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18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939" y="911496"/>
            <a:ext cx="6165024" cy="46699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5881841" y="4368519"/>
            <a:ext cx="2510090" cy="365022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53" tIns="38576" rIns="77153" bIns="38576" numCol="1" rtlCol="0" anchor="t" anchorCtr="0" compatLnSpc="1">
            <a:prstTxWarp prst="textNoShape">
              <a:avLst/>
            </a:prstTxWarp>
          </a:bodyPr>
          <a:lstStyle/>
          <a:p>
            <a:pPr defTabSz="771571" eaLnBrk="1" hangingPunct="1"/>
            <a:endParaRPr lang="en-US" sz="1181" b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81841" y="4003496"/>
            <a:ext cx="2510090" cy="365022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53" tIns="38576" rIns="77153" bIns="38576" numCol="1" rtlCol="0" anchor="t" anchorCtr="0" compatLnSpc="1">
            <a:prstTxWarp prst="textNoShape">
              <a:avLst/>
            </a:prstTxWarp>
          </a:bodyPr>
          <a:lstStyle/>
          <a:p>
            <a:pPr defTabSz="771571" eaLnBrk="1" hangingPunct="1"/>
            <a:endParaRPr lang="en-US" sz="1181" b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73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28688</TotalTime>
  <Words>285</Words>
  <Application>Microsoft Office PowerPoint</Application>
  <PresentationFormat>35mm Slides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Times New Roman</vt:lpstr>
      <vt:lpstr>Verdana</vt:lpstr>
      <vt:lpstr>Eclipse</vt:lpstr>
      <vt:lpstr>What is the prognosis of cerebral venous sinus thrombosis?</vt:lpstr>
      <vt:lpstr>PowerPoint Presentation</vt:lpstr>
      <vt:lpstr>The Question</vt:lpstr>
      <vt:lpstr>To Qualify for Study</vt:lpstr>
      <vt:lpstr>Results Overview</vt:lpstr>
      <vt:lpstr>Results Overview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Brett Cucchiara</cp:lastModifiedBy>
  <cp:revision>186</cp:revision>
  <dcterms:created xsi:type="dcterms:W3CDTF">1995-06-17T23:31:02Z</dcterms:created>
  <dcterms:modified xsi:type="dcterms:W3CDTF">2021-09-28T14:21:30Z</dcterms:modified>
</cp:coreProperties>
</file>