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>
  <p:sldMasterIdLst>
    <p:sldMasterId id="2147483728" r:id="rId1"/>
  </p:sldMasterIdLst>
  <p:notesMasterIdLst>
    <p:notesMasterId r:id="rId8"/>
  </p:notesMasterIdLst>
  <p:handoutMasterIdLst>
    <p:handoutMasterId r:id="rId9"/>
  </p:handoutMasterIdLst>
  <p:sldIdLst>
    <p:sldId id="367" r:id="rId2"/>
    <p:sldId id="577" r:id="rId3"/>
    <p:sldId id="578" r:id="rId4"/>
    <p:sldId id="579" r:id="rId5"/>
    <p:sldId id="580" r:id="rId6"/>
    <p:sldId id="581" r:id="rId7"/>
  </p:sldIdLst>
  <p:sldSz cx="10287000" cy="6858000" type="35mm"/>
  <p:notesSz cx="6858000" cy="91440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sz="2000" b="1" kern="1200">
        <a:solidFill>
          <a:schemeClr val="tx1"/>
        </a:solidFill>
        <a:latin typeface="Verdana" panose="020B0604030504040204" pitchFamily="34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sz="2000" b="1" kern="1200">
        <a:solidFill>
          <a:schemeClr val="tx1"/>
        </a:solidFill>
        <a:latin typeface="Verdana" panose="020B0604030504040204" pitchFamily="34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sz="2000" b="1" kern="1200">
        <a:solidFill>
          <a:schemeClr val="tx1"/>
        </a:solidFill>
        <a:latin typeface="Verdana" panose="020B0604030504040204" pitchFamily="34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sz="2000" b="1" kern="1200">
        <a:solidFill>
          <a:schemeClr val="tx1"/>
        </a:solidFill>
        <a:latin typeface="Verdana" panose="020B0604030504040204" pitchFamily="34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sz="2000" b="1" kern="1200">
        <a:solidFill>
          <a:schemeClr val="tx1"/>
        </a:solidFill>
        <a:latin typeface="Verdana" panose="020B0604030504040204" pitchFamily="34" charset="0"/>
        <a:ea typeface="+mn-ea"/>
        <a:cs typeface="+mn-cs"/>
      </a:defRPr>
    </a:lvl5pPr>
    <a:lvl6pPr marL="2286000" algn="l" defTabSz="914400" rtl="0" eaLnBrk="1" latinLnBrk="0" hangingPunct="1">
      <a:defRPr sz="2000" b="1" kern="1200">
        <a:solidFill>
          <a:schemeClr val="tx1"/>
        </a:solidFill>
        <a:latin typeface="Verdana" panose="020B0604030504040204" pitchFamily="34" charset="0"/>
        <a:ea typeface="+mn-ea"/>
        <a:cs typeface="+mn-cs"/>
      </a:defRPr>
    </a:lvl6pPr>
    <a:lvl7pPr marL="2743200" algn="l" defTabSz="914400" rtl="0" eaLnBrk="1" latinLnBrk="0" hangingPunct="1">
      <a:defRPr sz="2000" b="1" kern="1200">
        <a:solidFill>
          <a:schemeClr val="tx1"/>
        </a:solidFill>
        <a:latin typeface="Verdana" panose="020B0604030504040204" pitchFamily="34" charset="0"/>
        <a:ea typeface="+mn-ea"/>
        <a:cs typeface="+mn-cs"/>
      </a:defRPr>
    </a:lvl7pPr>
    <a:lvl8pPr marL="3200400" algn="l" defTabSz="914400" rtl="0" eaLnBrk="1" latinLnBrk="0" hangingPunct="1">
      <a:defRPr sz="2000" b="1" kern="1200">
        <a:solidFill>
          <a:schemeClr val="tx1"/>
        </a:solidFill>
        <a:latin typeface="Verdana" panose="020B0604030504040204" pitchFamily="34" charset="0"/>
        <a:ea typeface="+mn-ea"/>
        <a:cs typeface="+mn-cs"/>
      </a:defRPr>
    </a:lvl8pPr>
    <a:lvl9pPr marL="3657600" algn="l" defTabSz="914400" rtl="0" eaLnBrk="1" latinLnBrk="0" hangingPunct="1">
      <a:defRPr sz="2000" b="1" kern="1200">
        <a:solidFill>
          <a:schemeClr val="tx1"/>
        </a:solidFill>
        <a:latin typeface="Verdana" panose="020B0604030504040204" pitchFamily="34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2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990033"/>
    <a:srgbClr val="FF9999"/>
    <a:srgbClr val="FFDDDD"/>
    <a:srgbClr val="007AF4"/>
    <a:srgbClr val="000066"/>
    <a:srgbClr val="003399"/>
    <a:srgbClr val="0033CC"/>
    <a:srgbClr val="00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30471" autoAdjust="0"/>
    <p:restoredTop sz="94683" autoAdjust="0"/>
  </p:normalViewPr>
  <p:slideViewPr>
    <p:cSldViewPr>
      <p:cViewPr varScale="1">
        <p:scale>
          <a:sx n="62" d="100"/>
          <a:sy n="62" d="100"/>
        </p:scale>
        <p:origin x="56" y="88"/>
      </p:cViewPr>
      <p:guideLst>
        <p:guide orient="horz" pos="2160"/>
        <p:guide pos="324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-56"/>
    </p:cViewPr>
  </p:notesTextViewPr>
  <p:sorterViewPr>
    <p:cViewPr>
      <p:scale>
        <a:sx n="66" d="100"/>
        <a:sy n="66" d="100"/>
      </p:scale>
      <p:origin x="0" y="7771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handoutMaster" Target="handoutMasters/handout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19050" tIns="0" rIns="19050" bIns="0" numCol="1" anchor="t" anchorCtr="0" compatLnSpc="1">
            <a:prstTxWarp prst="textNoShape">
              <a:avLst/>
            </a:prstTxWarp>
          </a:bodyPr>
          <a:lstStyle>
            <a:lvl1pPr>
              <a:defRPr sz="1000" b="0" i="1">
                <a:latin typeface="Times New Roman" panose="02020603050405020304" pitchFamily="18" charset="0"/>
              </a:defRPr>
            </a:lvl1pPr>
          </a:lstStyle>
          <a:p>
            <a:endParaRPr lang="en-US" altLang="en-US"/>
          </a:p>
        </p:txBody>
      </p:sp>
      <p:sp>
        <p:nvSpPr>
          <p:cNvPr id="2051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19050" tIns="0" rIns="19050" bIns="0" numCol="1" anchor="t" anchorCtr="0" compatLnSpc="1">
            <a:prstTxWarp prst="textNoShape">
              <a:avLst/>
            </a:prstTxWarp>
          </a:bodyPr>
          <a:lstStyle>
            <a:lvl1pPr algn="r">
              <a:defRPr sz="1000" b="0" i="1">
                <a:latin typeface="Times New Roman" panose="02020603050405020304" pitchFamily="18" charset="0"/>
              </a:defRPr>
            </a:lvl1pPr>
          </a:lstStyle>
          <a:p>
            <a:endParaRPr lang="en-US" altLang="en-US"/>
          </a:p>
        </p:txBody>
      </p:sp>
      <p:sp>
        <p:nvSpPr>
          <p:cNvPr id="2052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863600" y="692150"/>
            <a:ext cx="5130800" cy="3416300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</p:sp>
      <p:sp>
        <p:nvSpPr>
          <p:cNvPr id="2053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2075" tIns="46038" rIns="92075" bIns="46038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2054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19050" tIns="0" rIns="19050" bIns="0" numCol="1" anchor="b" anchorCtr="0" compatLnSpc="1">
            <a:prstTxWarp prst="textNoShape">
              <a:avLst/>
            </a:prstTxWarp>
          </a:bodyPr>
          <a:lstStyle>
            <a:lvl1pPr>
              <a:defRPr sz="1000" b="0" i="1">
                <a:latin typeface="Times New Roman" panose="02020603050405020304" pitchFamily="18" charset="0"/>
              </a:defRPr>
            </a:lvl1pPr>
          </a:lstStyle>
          <a:p>
            <a:endParaRPr lang="en-US" altLang="en-US"/>
          </a:p>
        </p:txBody>
      </p:sp>
      <p:sp>
        <p:nvSpPr>
          <p:cNvPr id="2055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19050" tIns="0" rIns="19050" bIns="0" numCol="1" anchor="b" anchorCtr="0" compatLnSpc="1">
            <a:prstTxWarp prst="textNoShape">
              <a:avLst/>
            </a:prstTxWarp>
          </a:bodyPr>
          <a:lstStyle>
            <a:lvl1pPr algn="r">
              <a:defRPr sz="1000" b="0" i="1">
                <a:latin typeface="Times New Roman" panose="02020603050405020304" pitchFamily="18" charset="0"/>
              </a:defRPr>
            </a:lvl1pPr>
          </a:lstStyle>
          <a:p>
            <a:fld id="{AAE54BF0-4746-4FFA-B51A-1DD825CD389C}" type="slidenum">
              <a:rPr lang="en-US" altLang="en-US"/>
              <a:pPr/>
              <a:t>‹#›</a:t>
            </a:fld>
            <a:endParaRPr lang="en-US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866775" y="692150"/>
            <a:ext cx="5124450" cy="34163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200" b="0" i="0" kern="1200" dirty="0" err="1" smtClean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+mn-ea"/>
                <a:cs typeface="+mn-cs"/>
              </a:rPr>
              <a:t>Schievink</a:t>
            </a:r>
            <a:r>
              <a:rPr lang="en-US" sz="1200" b="0" i="0" kern="1200" dirty="0" smtClean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+mn-ea"/>
                <a:cs typeface="+mn-cs"/>
              </a:rPr>
              <a:t>, </a:t>
            </a:r>
            <a:r>
              <a:rPr lang="en-US" sz="1200" b="0" i="0" kern="1200" dirty="0" err="1" smtClean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+mn-ea"/>
                <a:cs typeface="+mn-cs"/>
              </a:rPr>
              <a:t>Wouter</a:t>
            </a:r>
            <a:r>
              <a:rPr lang="en-US" sz="1200" b="0" i="0" kern="1200" dirty="0" smtClean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+mn-ea"/>
                <a:cs typeface="+mn-cs"/>
              </a:rPr>
              <a:t> I., and </a:t>
            </a:r>
            <a:r>
              <a:rPr lang="en-US" sz="1200" b="0" i="0" kern="1200" dirty="0" err="1" smtClean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+mn-ea"/>
                <a:cs typeface="+mn-cs"/>
              </a:rPr>
              <a:t>Menahem</a:t>
            </a:r>
            <a:r>
              <a:rPr lang="en-US" sz="1200" b="0" i="0" kern="1200" dirty="0" smtClean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+mn-ea"/>
                <a:cs typeface="+mn-cs"/>
              </a:rPr>
              <a:t> Marcel Maya. "Cerebral venous thrombosis in spontaneous intracranial hypotension." </a:t>
            </a:r>
            <a:r>
              <a:rPr lang="en-US" sz="1200" b="0" i="1" kern="1200" dirty="0" smtClean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+mn-ea"/>
                <a:cs typeface="+mn-cs"/>
              </a:rPr>
              <a:t>Headache: The Journal of Head and Face Pain</a:t>
            </a:r>
            <a:r>
              <a:rPr lang="en-US" sz="1200" b="0" i="0" kern="1200" dirty="0" smtClean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+mn-ea"/>
                <a:cs typeface="+mn-cs"/>
              </a:rPr>
              <a:t> 48.10 (2008): 1511-1519.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AE54BF0-4746-4FFA-B51A-1DD825CD389C}" type="slidenum">
              <a:rPr lang="en-US" altLang="en-US" smtClean="0"/>
              <a:pPr/>
              <a:t>2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55217437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866775" y="692150"/>
            <a:ext cx="5124450" cy="34163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sz="1200" b="0" i="0" kern="1200" dirty="0" err="1" smtClean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+mn-ea"/>
                <a:cs typeface="+mn-cs"/>
              </a:rPr>
              <a:t>Schievink</a:t>
            </a:r>
            <a:r>
              <a:rPr lang="en-US" sz="1200" b="0" i="0" kern="1200" dirty="0" smtClean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+mn-ea"/>
                <a:cs typeface="+mn-cs"/>
              </a:rPr>
              <a:t>, </a:t>
            </a:r>
            <a:r>
              <a:rPr lang="en-US" sz="1200" b="0" i="0" kern="1200" dirty="0" err="1" smtClean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+mn-ea"/>
                <a:cs typeface="+mn-cs"/>
              </a:rPr>
              <a:t>Wouter</a:t>
            </a:r>
            <a:r>
              <a:rPr lang="en-US" sz="1200" b="0" i="0" kern="1200" dirty="0" smtClean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+mn-ea"/>
                <a:cs typeface="+mn-cs"/>
              </a:rPr>
              <a:t> I., and </a:t>
            </a:r>
            <a:r>
              <a:rPr lang="en-US" sz="1200" b="0" i="0" kern="1200" dirty="0" err="1" smtClean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+mn-ea"/>
                <a:cs typeface="+mn-cs"/>
              </a:rPr>
              <a:t>Menahem</a:t>
            </a:r>
            <a:r>
              <a:rPr lang="en-US" sz="1200" b="0" i="0" kern="1200" dirty="0" smtClean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+mn-ea"/>
                <a:cs typeface="+mn-cs"/>
              </a:rPr>
              <a:t> Marcel Maya. "Cerebral venous thrombosis in spontaneous intracranial hypotension." </a:t>
            </a:r>
            <a:r>
              <a:rPr lang="en-US" sz="1200" b="0" i="1" kern="1200" dirty="0" smtClean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+mn-ea"/>
                <a:cs typeface="+mn-cs"/>
              </a:rPr>
              <a:t>Headache: The Journal of Head and Face Pain</a:t>
            </a:r>
            <a:r>
              <a:rPr lang="en-US" sz="1200" b="0" i="0" kern="1200" dirty="0" smtClean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+mn-ea"/>
                <a:cs typeface="+mn-cs"/>
              </a:rPr>
              <a:t> 48.10 (2008): 1511-1519.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lang="en-US" sz="1200" b="0" i="0" kern="1200" dirty="0" smtClean="0">
              <a:solidFill>
                <a:schemeClr val="tx1"/>
              </a:solidFill>
              <a:effectLst/>
              <a:latin typeface="Times New Roman" panose="02020603050405020304" pitchFamily="18" charset="0"/>
              <a:ea typeface="+mn-ea"/>
              <a:cs typeface="+mn-cs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sz="1200" b="0" i="0" kern="1200" dirty="0" err="1" smtClean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+mn-ea"/>
                <a:cs typeface="+mn-cs"/>
              </a:rPr>
              <a:t>Sinnaeve</a:t>
            </a:r>
            <a:r>
              <a:rPr lang="en-US" sz="1200" b="0" i="0" kern="1200" dirty="0" smtClean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+mn-ea"/>
                <a:cs typeface="+mn-cs"/>
              </a:rPr>
              <a:t>, </a:t>
            </a:r>
            <a:r>
              <a:rPr lang="en-US" sz="1200" b="0" i="0" kern="1200" dirty="0" err="1" smtClean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+mn-ea"/>
                <a:cs typeface="+mn-cs"/>
              </a:rPr>
              <a:t>Leen</a:t>
            </a:r>
            <a:r>
              <a:rPr lang="en-US" sz="1200" b="0" i="0" kern="1200" dirty="0" smtClean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+mn-ea"/>
                <a:cs typeface="+mn-cs"/>
              </a:rPr>
              <a:t>, Ludo </a:t>
            </a:r>
            <a:r>
              <a:rPr lang="en-US" sz="1200" b="0" i="0" kern="1200" dirty="0" err="1" smtClean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+mn-ea"/>
                <a:cs typeface="+mn-cs"/>
              </a:rPr>
              <a:t>Vanopdenbosch</a:t>
            </a:r>
            <a:r>
              <a:rPr lang="en-US" sz="1200" b="0" i="0" kern="1200" dirty="0" smtClean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+mn-ea"/>
                <a:cs typeface="+mn-cs"/>
              </a:rPr>
              <a:t>, and Koen </a:t>
            </a:r>
            <a:r>
              <a:rPr lang="en-US" sz="1200" b="0" i="0" kern="1200" dirty="0" err="1" smtClean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+mn-ea"/>
                <a:cs typeface="+mn-cs"/>
              </a:rPr>
              <a:t>Paemeleire</a:t>
            </a:r>
            <a:r>
              <a:rPr lang="en-US" sz="1200" b="0" i="0" kern="1200" dirty="0" smtClean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+mn-ea"/>
                <a:cs typeface="+mn-cs"/>
              </a:rPr>
              <a:t>. "Association of cerebral venous thrombosis and intracranial hypotension: review of 3 cases." </a:t>
            </a:r>
            <a:r>
              <a:rPr lang="en-US" sz="1200" b="0" i="1" kern="1200" dirty="0" smtClean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+mn-ea"/>
                <a:cs typeface="+mn-cs"/>
              </a:rPr>
              <a:t>Journal of Stroke and Cerebrovascular Diseases</a:t>
            </a:r>
            <a:r>
              <a:rPr lang="en-US" sz="1200" b="0" i="0" kern="1200" dirty="0" smtClean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+mn-ea"/>
                <a:cs typeface="+mn-cs"/>
              </a:rPr>
              <a:t> 26.8 (2017): e165-e169.</a:t>
            </a:r>
            <a:endParaRPr lang="en-US" dirty="0" smtClean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AE54BF0-4746-4FFA-B51A-1DD825CD389C}" type="slidenum">
              <a:rPr lang="en-US" altLang="en-US" smtClean="0"/>
              <a:pPr/>
              <a:t>4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55201997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866775" y="692150"/>
            <a:ext cx="5124450" cy="34163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sz="1200" b="0" i="0" kern="1200" dirty="0" err="1" smtClean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+mn-ea"/>
                <a:cs typeface="+mn-cs"/>
              </a:rPr>
              <a:t>Schievink</a:t>
            </a:r>
            <a:r>
              <a:rPr lang="en-US" sz="1200" b="0" i="0" kern="1200" dirty="0" smtClean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+mn-ea"/>
                <a:cs typeface="+mn-cs"/>
              </a:rPr>
              <a:t>, </a:t>
            </a:r>
            <a:r>
              <a:rPr lang="en-US" sz="1200" b="0" i="0" kern="1200" dirty="0" err="1" smtClean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+mn-ea"/>
                <a:cs typeface="+mn-cs"/>
              </a:rPr>
              <a:t>Wouter</a:t>
            </a:r>
            <a:r>
              <a:rPr lang="en-US" sz="1200" b="0" i="0" kern="1200" dirty="0" smtClean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+mn-ea"/>
                <a:cs typeface="+mn-cs"/>
              </a:rPr>
              <a:t> I., and </a:t>
            </a:r>
            <a:r>
              <a:rPr lang="en-US" sz="1200" b="0" i="0" kern="1200" dirty="0" err="1" smtClean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+mn-ea"/>
                <a:cs typeface="+mn-cs"/>
              </a:rPr>
              <a:t>Menahem</a:t>
            </a:r>
            <a:r>
              <a:rPr lang="en-US" sz="1200" b="0" i="0" kern="1200" dirty="0" smtClean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+mn-ea"/>
                <a:cs typeface="+mn-cs"/>
              </a:rPr>
              <a:t> Marcel Maya. "Cerebral venous thrombosis in spontaneous intracranial hypotension." </a:t>
            </a:r>
            <a:r>
              <a:rPr lang="en-US" sz="1200" b="0" i="1" kern="1200" dirty="0" smtClean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+mn-ea"/>
                <a:cs typeface="+mn-cs"/>
              </a:rPr>
              <a:t>Headache: The Journal of Head and Face Pain</a:t>
            </a:r>
            <a:r>
              <a:rPr lang="en-US" sz="1200" b="0" i="0" kern="1200" dirty="0" smtClean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+mn-ea"/>
                <a:cs typeface="+mn-cs"/>
              </a:rPr>
              <a:t> 48.10 (2008): 1511-1519.</a:t>
            </a:r>
            <a:endParaRPr lang="en-US" dirty="0" smtClean="0"/>
          </a:p>
          <a:p>
            <a:endParaRPr lang="en-US" dirty="0" smtClean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AE54BF0-4746-4FFA-B51A-1DD825CD389C}" type="slidenum">
              <a:rPr lang="en-US" altLang="en-US" smtClean="0"/>
              <a:pPr/>
              <a:t>5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67532610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866775" y="692150"/>
            <a:ext cx="5124450" cy="34163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200" b="0" i="0" kern="1200" dirty="0" err="1" smtClean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+mn-ea"/>
                <a:cs typeface="+mn-cs"/>
              </a:rPr>
              <a:t>Schievink</a:t>
            </a:r>
            <a:r>
              <a:rPr lang="en-US" sz="1200" b="0" i="0" kern="1200" dirty="0" smtClean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+mn-ea"/>
                <a:cs typeface="+mn-cs"/>
              </a:rPr>
              <a:t>, </a:t>
            </a:r>
            <a:r>
              <a:rPr lang="en-US" sz="1200" b="0" i="0" kern="1200" dirty="0" err="1" smtClean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+mn-ea"/>
                <a:cs typeface="+mn-cs"/>
              </a:rPr>
              <a:t>Wouter</a:t>
            </a:r>
            <a:r>
              <a:rPr lang="en-US" sz="1200" b="0" i="0" kern="1200" dirty="0" smtClean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+mn-ea"/>
                <a:cs typeface="+mn-cs"/>
              </a:rPr>
              <a:t> I. "Stroke and death due to spontaneous intracranial hypotension." </a:t>
            </a:r>
            <a:r>
              <a:rPr lang="en-US" sz="1200" b="0" i="1" kern="1200" dirty="0" err="1" smtClean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+mn-ea"/>
                <a:cs typeface="+mn-cs"/>
              </a:rPr>
              <a:t>Neurocritical</a:t>
            </a:r>
            <a:r>
              <a:rPr lang="en-US" sz="1200" b="0" i="1" kern="1200" dirty="0" smtClean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+mn-ea"/>
                <a:cs typeface="+mn-cs"/>
              </a:rPr>
              <a:t> care</a:t>
            </a:r>
            <a:r>
              <a:rPr lang="en-US" sz="1200" b="0" i="0" kern="1200" dirty="0" smtClean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+mn-ea"/>
                <a:cs typeface="+mn-cs"/>
              </a:rPr>
              <a:t> 18.2 (2013): 248-251.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AE54BF0-4746-4FFA-B51A-1DD825CD389C}" type="slidenum">
              <a:rPr lang="en-US" altLang="en-US" smtClean="0"/>
              <a:pPr/>
              <a:t>6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25330979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9318" name="Rectangle 6"/>
          <p:cNvSpPr>
            <a:spLocks noGrp="1" noChangeArrowheads="1"/>
          </p:cNvSpPr>
          <p:nvPr>
            <p:ph type="ctrTitle"/>
          </p:nvPr>
        </p:nvSpPr>
        <p:spPr>
          <a:xfrm>
            <a:off x="1624013" y="985838"/>
            <a:ext cx="8143875" cy="1444625"/>
          </a:xfrm>
        </p:spPr>
        <p:txBody>
          <a:bodyPr/>
          <a:lstStyle>
            <a:lvl1pPr>
              <a:defRPr sz="4000"/>
            </a:lvl1pPr>
          </a:lstStyle>
          <a:p>
            <a:pPr lvl="0"/>
            <a:r>
              <a:rPr lang="en-US" altLang="en-US" noProof="0"/>
              <a:t>Click to edit Master title style</a:t>
            </a:r>
          </a:p>
        </p:txBody>
      </p:sp>
      <p:sp>
        <p:nvSpPr>
          <p:cNvPr id="269319" name="Rectangle 7"/>
          <p:cNvSpPr>
            <a:spLocks noGrp="1" noChangeArrowheads="1"/>
          </p:cNvSpPr>
          <p:nvPr>
            <p:ph type="subTitle" idx="1"/>
          </p:nvPr>
        </p:nvSpPr>
        <p:spPr>
          <a:xfrm>
            <a:off x="1624013" y="3427413"/>
            <a:ext cx="8143875" cy="1752600"/>
          </a:xfrm>
        </p:spPr>
        <p:txBody>
          <a:bodyPr/>
          <a:lstStyle>
            <a:lvl1pPr marL="0" indent="0">
              <a:buFontTx/>
              <a:buNone/>
              <a:defRPr/>
            </a:lvl1pPr>
          </a:lstStyle>
          <a:p>
            <a:pPr lvl="0"/>
            <a:r>
              <a:rPr lang="en-US" altLang="en-US" noProof="0"/>
              <a:t>Click to edit Master subtitle style</a:t>
            </a:r>
          </a:p>
        </p:txBody>
      </p:sp>
      <p:sp>
        <p:nvSpPr>
          <p:cNvPr id="269320" name="Rectangle 8"/>
          <p:cNvSpPr>
            <a:spLocks noGrp="1" noChangeArrowheads="1"/>
          </p:cNvSpPr>
          <p:nvPr>
            <p:ph type="dt" sz="half" idx="2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269321" name="Rectangle 9"/>
          <p:cNvSpPr>
            <a:spLocks noGrp="1" noChangeArrowheads="1"/>
          </p:cNvSpPr>
          <p:nvPr>
            <p:ph type="ftr" sz="quarter" idx="3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269322" name="Rectangle 10"/>
          <p:cNvSpPr>
            <a:spLocks noGrp="1" noChangeArrowheads="1"/>
          </p:cNvSpPr>
          <p:nvPr>
            <p:ph type="sldNum" sz="quarter" idx="4"/>
          </p:nvPr>
        </p:nvSpPr>
        <p:spPr/>
        <p:txBody>
          <a:bodyPr/>
          <a:lstStyle>
            <a:lvl1pPr>
              <a:defRPr/>
            </a:lvl1pPr>
          </a:lstStyle>
          <a:p>
            <a:fld id="{31CE6FE3-08B8-484C-B7EB-2E1673D46AD2}" type="slidenum">
              <a:rPr lang="en-US" altLang="en-US"/>
              <a:pPr/>
              <a:t>‹#›</a:t>
            </a:fld>
            <a:endParaRPr lang="en-US" altLang="en-US"/>
          </a:p>
        </p:txBody>
      </p:sp>
      <p:pic>
        <p:nvPicPr>
          <p:cNvPr id="269325" name="Picture 3722" descr="penn_fulllogo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4300" y="6477000"/>
            <a:ext cx="914400" cy="301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C5BF7F8-7945-41C1-A46E-E6E5E9F5A257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26981454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01675" y="1709738"/>
            <a:ext cx="8872538" cy="2852737"/>
          </a:xfrm>
        </p:spPr>
        <p:txBody>
          <a:bodyPr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01675" y="4589463"/>
            <a:ext cx="8872538" cy="1500187"/>
          </a:xfr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55A336A-3778-47C4-ACFD-9ABD40D9DA46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71234107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541463" y="1827213"/>
            <a:ext cx="4037012" cy="4114800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730875" y="1827213"/>
            <a:ext cx="4038600" cy="4114800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D3D60B6-4812-4F9C-AAA6-280F6D8AE1D1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36180900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08025" y="365125"/>
            <a:ext cx="8872538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08025" y="1681163"/>
            <a:ext cx="4352925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08025" y="2505075"/>
            <a:ext cx="4352925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208588" y="1681163"/>
            <a:ext cx="4371975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208588" y="2505075"/>
            <a:ext cx="4371975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EFA54AF-2A2C-4DB0-B699-C867A7E845ED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2424917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4CAF680-C240-4BB2-9342-CE2D01CC4C82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15213868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0F19C5C-F856-4E67-ADA0-55D75393EDBF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84131496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08025" y="457200"/>
            <a:ext cx="3317875" cy="1600200"/>
          </a:xfrm>
        </p:spPr>
        <p:txBody>
          <a:bodyPr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373563" y="987425"/>
            <a:ext cx="52070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08025" y="2057400"/>
            <a:ext cx="33178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BEFD351-96B0-4FA6-8590-AB41B81729B0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15474697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08025" y="457200"/>
            <a:ext cx="3317875" cy="1600200"/>
          </a:xfrm>
        </p:spPr>
        <p:txBody>
          <a:bodyPr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4373563" y="987425"/>
            <a:ext cx="52070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08025" y="2057400"/>
            <a:ext cx="33178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29A4EF8-7B63-4DA8-9925-C1F541F7DE4C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15045560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C78CCA7-28BC-4D0C-B7E9-294D1A6FF6FB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85256481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713663" y="301625"/>
            <a:ext cx="2055812" cy="564038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541463" y="301625"/>
            <a:ext cx="6019800" cy="564038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DA52B39-4050-407F-A01C-48B6881F4712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06038524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bl" preserve="1">
  <p:cSld name="Title and 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41463" y="301625"/>
            <a:ext cx="8228012" cy="11430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able Placeholder 2"/>
          <p:cNvSpPr>
            <a:spLocks noGrp="1"/>
          </p:cNvSpPr>
          <p:nvPr>
            <p:ph type="tbl" idx="1"/>
          </p:nvPr>
        </p:nvSpPr>
        <p:spPr>
          <a:xfrm>
            <a:off x="1541463" y="1827213"/>
            <a:ext cx="8228012" cy="4114800"/>
          </a:xfrm>
        </p:spPr>
        <p:txBody>
          <a:bodyPr/>
          <a:lstStyle/>
          <a:p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514350" y="6248400"/>
            <a:ext cx="2400300" cy="457200"/>
          </a:xfrm>
        </p:spPr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514725" y="6248400"/>
            <a:ext cx="3257550" cy="457200"/>
          </a:xfrm>
        </p:spPr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372350" y="6248400"/>
            <a:ext cx="2400300" cy="457200"/>
          </a:xfrm>
        </p:spPr>
        <p:txBody>
          <a:bodyPr/>
          <a:lstStyle>
            <a:lvl1pPr>
              <a:defRPr/>
            </a:lvl1pPr>
          </a:lstStyle>
          <a:p>
            <a:fld id="{B34087D3-6A81-4CF0-8905-28E0D755044A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10632967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emf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8293" name="Line 5"/>
          <p:cNvSpPr>
            <a:spLocks noChangeShapeType="1"/>
          </p:cNvSpPr>
          <p:nvPr userDrawn="1"/>
        </p:nvSpPr>
        <p:spPr bwMode="auto">
          <a:xfrm>
            <a:off x="1543050" y="1524000"/>
            <a:ext cx="8229600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68294" name="Rectangle 6"/>
          <p:cNvSpPr>
            <a:spLocks noGrp="1" noChangeArrowheads="1"/>
          </p:cNvSpPr>
          <p:nvPr>
            <p:ph type="title"/>
          </p:nvPr>
        </p:nvSpPr>
        <p:spPr bwMode="auto">
          <a:xfrm>
            <a:off x="1541463" y="301625"/>
            <a:ext cx="8228012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268295" name="Rectangle 7"/>
          <p:cNvSpPr>
            <a:spLocks noGrp="1" noChangeArrowheads="1"/>
          </p:cNvSpPr>
          <p:nvPr>
            <p:ph type="body" idx="1"/>
          </p:nvPr>
        </p:nvSpPr>
        <p:spPr bwMode="auto">
          <a:xfrm>
            <a:off x="1541463" y="1827213"/>
            <a:ext cx="8228012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268296" name="Rectangle 8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514350" y="6248400"/>
            <a:ext cx="24003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1" hangingPunct="1">
              <a:defRPr sz="1200" b="0"/>
            </a:lvl1pPr>
          </a:lstStyle>
          <a:p>
            <a:endParaRPr lang="en-US" altLang="en-US"/>
          </a:p>
        </p:txBody>
      </p:sp>
      <p:sp>
        <p:nvSpPr>
          <p:cNvPr id="268297" name="Rectangle 9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514725" y="6248400"/>
            <a:ext cx="325755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 eaLnBrk="1" hangingPunct="1">
              <a:defRPr sz="1200" b="0"/>
            </a:lvl1pPr>
          </a:lstStyle>
          <a:p>
            <a:endParaRPr lang="en-US" altLang="en-US"/>
          </a:p>
        </p:txBody>
      </p:sp>
      <p:sp>
        <p:nvSpPr>
          <p:cNvPr id="268298" name="Rectangle 10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7372350" y="6248400"/>
            <a:ext cx="24003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 b="0"/>
            </a:lvl1pPr>
          </a:lstStyle>
          <a:p>
            <a:fld id="{C4048DE6-8429-43E0-A3F9-20969CD5C734}" type="slidenum">
              <a:rPr lang="en-US" altLang="en-US"/>
              <a:pPr/>
              <a:t>‹#›</a:t>
            </a:fld>
            <a:endParaRPr lang="en-US" altLang="en-US"/>
          </a:p>
        </p:txBody>
      </p:sp>
      <p:pic>
        <p:nvPicPr>
          <p:cNvPr id="268300" name="Picture 3722" descr="penn_fulllogo"/>
          <p:cNvPicPr>
            <a:picLocks noChangeAspect="1" noChangeArrowheads="1"/>
          </p:cNvPicPr>
          <p:nvPr userDrawn="1"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4300" y="6480175"/>
            <a:ext cx="914400" cy="301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729" r:id="rId1"/>
    <p:sldLayoutId id="2147483730" r:id="rId2"/>
    <p:sldLayoutId id="2147483731" r:id="rId3"/>
    <p:sldLayoutId id="2147483732" r:id="rId4"/>
    <p:sldLayoutId id="2147483733" r:id="rId5"/>
    <p:sldLayoutId id="2147483734" r:id="rId6"/>
    <p:sldLayoutId id="2147483735" r:id="rId7"/>
    <p:sldLayoutId id="2147483736" r:id="rId8"/>
    <p:sldLayoutId id="2147483737" r:id="rId9"/>
    <p:sldLayoutId id="2147483738" r:id="rId10"/>
    <p:sldLayoutId id="2147483739" r:id="rId11"/>
    <p:sldLayoutId id="2147483740" r:id="rId12"/>
  </p:sldLayoutIdLst>
  <p:txStyles>
    <p:titleStyle>
      <a:lvl1pPr algn="l" rtl="0" fontAlgn="base">
        <a:spcBef>
          <a:spcPct val="0"/>
        </a:spcBef>
        <a:spcAft>
          <a:spcPct val="0"/>
        </a:spcAft>
        <a:defRPr sz="3600" kern="1200">
          <a:solidFill>
            <a:srgbClr val="000066"/>
          </a:solidFill>
          <a:latin typeface="+mj-lt"/>
          <a:ea typeface="+mj-ea"/>
          <a:cs typeface="+mj-cs"/>
        </a:defRPr>
      </a:lvl1pPr>
      <a:lvl2pPr algn="l" rtl="0" fontAlgn="base">
        <a:spcBef>
          <a:spcPct val="0"/>
        </a:spcBef>
        <a:spcAft>
          <a:spcPct val="0"/>
        </a:spcAft>
        <a:defRPr sz="3600">
          <a:solidFill>
            <a:srgbClr val="000066"/>
          </a:solidFill>
          <a:latin typeface="Arial" panose="020B0604020202020204" pitchFamily="34" charset="0"/>
        </a:defRPr>
      </a:lvl2pPr>
      <a:lvl3pPr algn="l" rtl="0" fontAlgn="base">
        <a:spcBef>
          <a:spcPct val="0"/>
        </a:spcBef>
        <a:spcAft>
          <a:spcPct val="0"/>
        </a:spcAft>
        <a:defRPr sz="3600">
          <a:solidFill>
            <a:srgbClr val="000066"/>
          </a:solidFill>
          <a:latin typeface="Arial" panose="020B0604020202020204" pitchFamily="34" charset="0"/>
        </a:defRPr>
      </a:lvl3pPr>
      <a:lvl4pPr algn="l" rtl="0" fontAlgn="base">
        <a:spcBef>
          <a:spcPct val="0"/>
        </a:spcBef>
        <a:spcAft>
          <a:spcPct val="0"/>
        </a:spcAft>
        <a:defRPr sz="3600">
          <a:solidFill>
            <a:srgbClr val="000066"/>
          </a:solidFill>
          <a:latin typeface="Arial" panose="020B0604020202020204" pitchFamily="34" charset="0"/>
        </a:defRPr>
      </a:lvl4pPr>
      <a:lvl5pPr algn="l" rtl="0" fontAlgn="base">
        <a:spcBef>
          <a:spcPct val="0"/>
        </a:spcBef>
        <a:spcAft>
          <a:spcPct val="0"/>
        </a:spcAft>
        <a:defRPr sz="3600">
          <a:solidFill>
            <a:srgbClr val="000066"/>
          </a:solidFill>
          <a:latin typeface="Arial" panose="020B0604020202020204" pitchFamily="34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3600">
          <a:solidFill>
            <a:srgbClr val="000066"/>
          </a:solidFill>
          <a:latin typeface="Arial" panose="020B0604020202020204" pitchFamily="34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3600">
          <a:solidFill>
            <a:srgbClr val="000066"/>
          </a:solidFill>
          <a:latin typeface="Arial" panose="020B0604020202020204" pitchFamily="34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3600">
          <a:solidFill>
            <a:srgbClr val="000066"/>
          </a:solidFill>
          <a:latin typeface="Arial" panose="020B0604020202020204" pitchFamily="34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3600">
          <a:solidFill>
            <a:srgbClr val="000066"/>
          </a:solidFill>
          <a:latin typeface="Arial" panose="020B0604020202020204" pitchFamily="34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lr>
          <a:srgbClr val="000066"/>
        </a:buClr>
        <a:buChar char="•"/>
        <a:defRPr sz="29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lr>
          <a:srgbClr val="000066"/>
        </a:buClr>
        <a:buChar char="•"/>
        <a:defRPr sz="25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lr>
          <a:srgbClr val="000066"/>
        </a:buClr>
        <a:buChar char="•"/>
        <a:defRPr sz="22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lr>
          <a:srgbClr val="000066"/>
        </a:buClr>
        <a:buChar char="•"/>
        <a:defRPr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lr>
          <a:srgbClr val="000066"/>
        </a:buClr>
        <a:buChar char="•"/>
        <a:defRPr sz="19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543" name="Rectangle 7"/>
          <p:cNvSpPr>
            <a:spLocks noGrp="1" noChangeArrowheads="1"/>
          </p:cNvSpPr>
          <p:nvPr>
            <p:ph type="ctrTitle"/>
          </p:nvPr>
        </p:nvSpPr>
        <p:spPr>
          <a:xfrm>
            <a:off x="1104900" y="985838"/>
            <a:ext cx="8143875" cy="1444625"/>
          </a:xfrm>
        </p:spPr>
        <p:txBody>
          <a:bodyPr/>
          <a:lstStyle/>
          <a:p>
            <a:r>
              <a:rPr lang="en-US" altLang="en-US" sz="3600" dirty="0" smtClean="0"/>
              <a:t>What are neurovascular complications of intracranial hypotension?</a:t>
            </a:r>
            <a:endParaRPr lang="en-US" altLang="en-US" sz="3600" dirty="0"/>
          </a:p>
        </p:txBody>
      </p:sp>
      <p:sp>
        <p:nvSpPr>
          <p:cNvPr id="2" name="Subtitle 1"/>
          <p:cNvSpPr>
            <a:spLocks noGrp="1"/>
          </p:cNvSpPr>
          <p:nvPr>
            <p:ph type="subTitle" idx="1"/>
          </p:nvPr>
        </p:nvSpPr>
        <p:spPr>
          <a:xfrm>
            <a:off x="1130968" y="3429000"/>
            <a:ext cx="8143875" cy="1752600"/>
          </a:xfrm>
        </p:spPr>
        <p:txBody>
          <a:bodyPr/>
          <a:lstStyle/>
          <a:p>
            <a:r>
              <a:rPr lang="en-US" dirty="0" smtClean="0"/>
              <a:t>Emily Grodinsky</a:t>
            </a:r>
            <a:endParaRPr lang="en-US" dirty="0" smtClean="0"/>
          </a:p>
          <a:p>
            <a:r>
              <a:rPr lang="en-US" dirty="0" smtClean="0"/>
              <a:t>June 17, 2021</a:t>
            </a:r>
            <a:endParaRPr lang="en-US" dirty="0"/>
          </a:p>
        </p:txBody>
      </p:sp>
    </p:spTree>
  </p:cSld>
  <p:clrMapOvr>
    <a:masterClrMapping/>
  </p:clrMapOvr>
  <p:transition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General complications/symptoms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333500" y="1905000"/>
            <a:ext cx="6269037" cy="4114800"/>
          </a:xfrm>
        </p:spPr>
        <p:txBody>
          <a:bodyPr/>
          <a:lstStyle/>
          <a:p>
            <a:r>
              <a:rPr lang="en-US" sz="2000" dirty="0" smtClean="0"/>
              <a:t>Positional headache (resolves lying down)</a:t>
            </a:r>
          </a:p>
          <a:p>
            <a:r>
              <a:rPr lang="en-US" sz="2000" dirty="0" smtClean="0"/>
              <a:t>Parkinsonism</a:t>
            </a:r>
          </a:p>
          <a:p>
            <a:r>
              <a:rPr lang="en-US" sz="2000" dirty="0" smtClean="0"/>
              <a:t>Coma</a:t>
            </a:r>
          </a:p>
          <a:p>
            <a:r>
              <a:rPr lang="en-US" sz="2000" dirty="0" smtClean="0"/>
              <a:t>Neck pain</a:t>
            </a:r>
          </a:p>
          <a:p>
            <a:r>
              <a:rPr lang="en-US" sz="2000" dirty="0" smtClean="0"/>
              <a:t>Hearing issues</a:t>
            </a:r>
          </a:p>
          <a:p>
            <a:r>
              <a:rPr lang="en-US" sz="2000" dirty="0" smtClean="0"/>
              <a:t>Diplopia </a:t>
            </a:r>
          </a:p>
          <a:p>
            <a:endParaRPr lang="en-US" sz="2000" dirty="0"/>
          </a:p>
          <a:p>
            <a:pPr marL="0" indent="0">
              <a:buNone/>
            </a:pPr>
            <a:r>
              <a:rPr lang="en-US" sz="2000" dirty="0" smtClean="0"/>
              <a:t>On imaging:</a:t>
            </a:r>
          </a:p>
          <a:p>
            <a:r>
              <a:rPr lang="en-US" sz="2000" dirty="0" smtClean="0"/>
              <a:t>Brain sagging</a:t>
            </a:r>
          </a:p>
          <a:p>
            <a:r>
              <a:rPr lang="en-US" sz="2000" dirty="0" err="1" smtClean="0"/>
              <a:t>Pachymeningeal</a:t>
            </a:r>
            <a:r>
              <a:rPr lang="en-US" sz="2000" dirty="0" smtClean="0"/>
              <a:t> enhancement</a:t>
            </a:r>
          </a:p>
          <a:p>
            <a:r>
              <a:rPr lang="en-US" sz="2000" dirty="0" smtClean="0"/>
              <a:t>Pituitary hyperemia</a:t>
            </a: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93208221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Neurovascular complications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Subdural hematoma</a:t>
            </a:r>
          </a:p>
          <a:p>
            <a:r>
              <a:rPr lang="en-US" dirty="0" smtClean="0"/>
              <a:t>CVST/SAH (seem to be very rare – case reports)</a:t>
            </a:r>
          </a:p>
          <a:p>
            <a:r>
              <a:rPr lang="en-US" dirty="0" smtClean="0"/>
              <a:t>Stroke</a:t>
            </a:r>
          </a:p>
          <a:p>
            <a:endParaRPr lang="en-US" dirty="0" smtClean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2012409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CVST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7-year study (2008) with 141 patients with spontaneous intracranial hypotension from CSF leak; 3 patients also had CVST</a:t>
            </a:r>
          </a:p>
          <a:p>
            <a:pPr lvl="1"/>
            <a:r>
              <a:rPr lang="en-US" dirty="0" smtClean="0"/>
              <a:t>None of the patients had risks for CVST</a:t>
            </a:r>
          </a:p>
          <a:p>
            <a:pPr lvl="1"/>
            <a:r>
              <a:rPr lang="en-US" dirty="0" smtClean="0"/>
              <a:t>All had intracranial hypotension symptoms and then diagnosed with CVST (2 had findings of CVST on imaging at the time of intracranial hypotension </a:t>
            </a:r>
            <a:r>
              <a:rPr lang="en-US" dirty="0" err="1" smtClean="0"/>
              <a:t>sx</a:t>
            </a:r>
            <a:r>
              <a:rPr lang="en-US" dirty="0" smtClean="0"/>
              <a:t>, 1 after 2 weeks)</a:t>
            </a:r>
          </a:p>
          <a:p>
            <a:r>
              <a:rPr lang="en-US" dirty="0" smtClean="0"/>
              <a:t>Case series of 3 patients with CVST and intracranial hypotension (2017)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4995551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66900" y="293920"/>
            <a:ext cx="7696200" cy="6558087"/>
          </a:xfrm>
        </p:spPr>
      </p:pic>
    </p:spTree>
    <p:extLst>
      <p:ext uri="{BB962C8B-B14F-4D97-AF65-F5344CB8AC3E}">
        <p14:creationId xmlns:p14="http://schemas.microsoft.com/office/powerpoint/2010/main" val="159151142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Stroke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41462" y="1827213"/>
            <a:ext cx="8402637" cy="4114800"/>
          </a:xfrm>
        </p:spPr>
        <p:txBody>
          <a:bodyPr/>
          <a:lstStyle/>
          <a:p>
            <a:r>
              <a:rPr lang="en-US" dirty="0" smtClean="0"/>
              <a:t>Case series (2013) with 2 patients with spontaneous intracranial </a:t>
            </a:r>
            <a:r>
              <a:rPr lang="en-US" dirty="0" err="1" smtClean="0"/>
              <a:t>hypoTN</a:t>
            </a:r>
            <a:r>
              <a:rPr lang="en-US" dirty="0" smtClean="0"/>
              <a:t> and multiple arterial strokes</a:t>
            </a:r>
          </a:p>
          <a:p>
            <a:pPr lvl="1"/>
            <a:r>
              <a:rPr lang="en-US" sz="2300" dirty="0" smtClean="0"/>
              <a:t>1 had bilateral SDH, brain sag, had lower cervical leak on CT myelogram then had a coma -&gt; bilateral evacuations -&gt; then immediate postop CT w/ </a:t>
            </a:r>
            <a:r>
              <a:rPr lang="en-US" sz="2300" dirty="0" err="1" smtClean="0"/>
              <a:t>b/l</a:t>
            </a:r>
            <a:r>
              <a:rPr lang="en-US" sz="2300" dirty="0" smtClean="0"/>
              <a:t> PCA strokes</a:t>
            </a:r>
          </a:p>
          <a:p>
            <a:pPr lvl="1"/>
            <a:r>
              <a:rPr lang="en-US" sz="2300" dirty="0" smtClean="0"/>
              <a:t>1 had bilateral SDH and effacement of basilar cisterns -&gt; bilateral evacuations -&gt; lethargy -&gt; MRI with new pontine/midbrain strokes</a:t>
            </a:r>
          </a:p>
          <a:p>
            <a:r>
              <a:rPr lang="en-US" dirty="0" smtClean="0"/>
              <a:t>Both in context of SDH/mass effect and evacuation for such</a:t>
            </a:r>
          </a:p>
          <a:p>
            <a:pPr lvl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64299848"/>
      </p:ext>
    </p:extLst>
  </p:cSld>
  <p:clrMapOvr>
    <a:masterClrMapping/>
  </p:clrMapOvr>
</p:sld>
</file>

<file path=ppt/theme/theme1.xml><?xml version="1.0" encoding="utf-8"?>
<a:theme xmlns:a="http://schemas.openxmlformats.org/drawingml/2006/main" name="Eclipse">
  <a:themeElements>
    <a:clrScheme name="Eclipse 1">
      <a:dk1>
        <a:srgbClr val="000000"/>
      </a:dk1>
      <a:lt1>
        <a:srgbClr val="FFFFFF"/>
      </a:lt1>
      <a:dk2>
        <a:srgbClr val="006666"/>
      </a:dk2>
      <a:lt2>
        <a:srgbClr val="5F5F5F"/>
      </a:lt2>
      <a:accent1>
        <a:srgbClr val="33CCCC"/>
      </a:accent1>
      <a:accent2>
        <a:srgbClr val="99CCCC"/>
      </a:accent2>
      <a:accent3>
        <a:srgbClr val="FFFFFF"/>
      </a:accent3>
      <a:accent4>
        <a:srgbClr val="000000"/>
      </a:accent4>
      <a:accent5>
        <a:srgbClr val="ADE2E2"/>
      </a:accent5>
      <a:accent6>
        <a:srgbClr val="8AB9B9"/>
      </a:accent6>
      <a:hlink>
        <a:srgbClr val="006666"/>
      </a:hlink>
      <a:folHlink>
        <a:srgbClr val="B2B2B2"/>
      </a:folHlink>
    </a:clrScheme>
    <a:fontScheme name="Eclipse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altLang="en-US" sz="20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Verdana" panose="020B0604030504040204" pitchFamily="34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altLang="en-US" sz="20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Verdana" panose="020B0604030504040204" pitchFamily="34" charset="0"/>
          </a:defRPr>
        </a:defPPr>
      </a:lstStyle>
    </a:lnDef>
  </a:objectDefaults>
  <a:extraClrSchemeLst>
    <a:extraClrScheme>
      <a:clrScheme name="Eclipse 1">
        <a:dk1>
          <a:srgbClr val="000000"/>
        </a:dk1>
        <a:lt1>
          <a:srgbClr val="FFFFFF"/>
        </a:lt1>
        <a:dk2>
          <a:srgbClr val="006666"/>
        </a:dk2>
        <a:lt2>
          <a:srgbClr val="5F5F5F"/>
        </a:lt2>
        <a:accent1>
          <a:srgbClr val="33CCCC"/>
        </a:accent1>
        <a:accent2>
          <a:srgbClr val="99CCCC"/>
        </a:accent2>
        <a:accent3>
          <a:srgbClr val="FFFFFF"/>
        </a:accent3>
        <a:accent4>
          <a:srgbClr val="000000"/>
        </a:accent4>
        <a:accent5>
          <a:srgbClr val="ADE2E2"/>
        </a:accent5>
        <a:accent6>
          <a:srgbClr val="8AB9B9"/>
        </a:accent6>
        <a:hlink>
          <a:srgbClr val="006666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clipse 2">
        <a:dk1>
          <a:srgbClr val="000000"/>
        </a:dk1>
        <a:lt1>
          <a:srgbClr val="FFFFFF"/>
        </a:lt1>
        <a:dk2>
          <a:srgbClr val="333366"/>
        </a:dk2>
        <a:lt2>
          <a:srgbClr val="5F5F5F"/>
        </a:lt2>
        <a:accent1>
          <a:srgbClr val="CC99FF"/>
        </a:accent1>
        <a:accent2>
          <a:srgbClr val="99CCCC"/>
        </a:accent2>
        <a:accent3>
          <a:srgbClr val="FFFFFF"/>
        </a:accent3>
        <a:accent4>
          <a:srgbClr val="000000"/>
        </a:accent4>
        <a:accent5>
          <a:srgbClr val="E2CAFF"/>
        </a:accent5>
        <a:accent6>
          <a:srgbClr val="8AB9B9"/>
        </a:accent6>
        <a:hlink>
          <a:srgbClr val="666699"/>
        </a:hlink>
        <a:folHlink>
          <a:srgbClr val="6600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clipse 3">
        <a:dk1>
          <a:srgbClr val="000000"/>
        </a:dk1>
        <a:lt1>
          <a:srgbClr val="FFFFFF"/>
        </a:lt1>
        <a:dk2>
          <a:srgbClr val="0000CC"/>
        </a:dk2>
        <a:lt2>
          <a:srgbClr val="434343"/>
        </a:lt2>
        <a:accent1>
          <a:srgbClr val="99CC00"/>
        </a:accent1>
        <a:accent2>
          <a:srgbClr val="FFCC00"/>
        </a:accent2>
        <a:accent3>
          <a:srgbClr val="FFFFFF"/>
        </a:accent3>
        <a:accent4>
          <a:srgbClr val="000000"/>
        </a:accent4>
        <a:accent5>
          <a:srgbClr val="CAE2AA"/>
        </a:accent5>
        <a:accent6>
          <a:srgbClr val="E7B900"/>
        </a:accent6>
        <a:hlink>
          <a:srgbClr val="FF0000"/>
        </a:hlink>
        <a:folHlink>
          <a:srgbClr val="80808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clipse 4">
        <a:dk1>
          <a:srgbClr val="000000"/>
        </a:dk1>
        <a:lt1>
          <a:srgbClr val="64AAAE"/>
        </a:lt1>
        <a:dk2>
          <a:srgbClr val="FFFFCC"/>
        </a:dk2>
        <a:lt2>
          <a:srgbClr val="5F5F5F"/>
        </a:lt2>
        <a:accent1>
          <a:srgbClr val="B4B1DB"/>
        </a:accent1>
        <a:accent2>
          <a:srgbClr val="61C1D7"/>
        </a:accent2>
        <a:accent3>
          <a:srgbClr val="B8D2D3"/>
        </a:accent3>
        <a:accent4>
          <a:srgbClr val="000000"/>
        </a:accent4>
        <a:accent5>
          <a:srgbClr val="D6D5EA"/>
        </a:accent5>
        <a:accent6>
          <a:srgbClr val="57AFC3"/>
        </a:accent6>
        <a:hlink>
          <a:srgbClr val="257177"/>
        </a:hlink>
        <a:folHlink>
          <a:srgbClr val="CCCCCC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clipse 5">
        <a:dk1>
          <a:srgbClr val="5F5F5F"/>
        </a:dk1>
        <a:lt1>
          <a:srgbClr val="F8F8F8"/>
        </a:lt1>
        <a:dk2>
          <a:srgbClr val="2A285A"/>
        </a:dk2>
        <a:lt2>
          <a:srgbClr val="FFFFFF"/>
        </a:lt2>
        <a:accent1>
          <a:srgbClr val="999966"/>
        </a:accent1>
        <a:accent2>
          <a:srgbClr val="8C8B9D"/>
        </a:accent2>
        <a:accent3>
          <a:srgbClr val="ACACB5"/>
        </a:accent3>
        <a:accent4>
          <a:srgbClr val="D4D4D4"/>
        </a:accent4>
        <a:accent5>
          <a:srgbClr val="CACAB8"/>
        </a:accent5>
        <a:accent6>
          <a:srgbClr val="7E7D8E"/>
        </a:accent6>
        <a:hlink>
          <a:srgbClr val="465174"/>
        </a:hlink>
        <a:folHlink>
          <a:srgbClr val="C0C0C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clipse 6">
        <a:dk1>
          <a:srgbClr val="434343"/>
        </a:dk1>
        <a:lt1>
          <a:srgbClr val="FFFFFF"/>
        </a:lt1>
        <a:dk2>
          <a:srgbClr val="360404"/>
        </a:dk2>
        <a:lt2>
          <a:srgbClr val="FFFFFF"/>
        </a:lt2>
        <a:accent1>
          <a:srgbClr val="669900"/>
        </a:accent1>
        <a:accent2>
          <a:srgbClr val="CC6600"/>
        </a:accent2>
        <a:accent3>
          <a:srgbClr val="AEAAAA"/>
        </a:accent3>
        <a:accent4>
          <a:srgbClr val="DADADA"/>
        </a:accent4>
        <a:accent5>
          <a:srgbClr val="B8CAAA"/>
        </a:accent5>
        <a:accent6>
          <a:srgbClr val="B95C00"/>
        </a:accent6>
        <a:hlink>
          <a:srgbClr val="CC3300"/>
        </a:hlink>
        <a:folHlink>
          <a:srgbClr val="80808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clipse 7">
        <a:dk1>
          <a:srgbClr val="434343"/>
        </a:dk1>
        <a:lt1>
          <a:srgbClr val="FFFFFF"/>
        </a:lt1>
        <a:dk2>
          <a:srgbClr val="000000"/>
        </a:dk2>
        <a:lt2>
          <a:srgbClr val="8285FE"/>
        </a:lt2>
        <a:accent1>
          <a:srgbClr val="669900"/>
        </a:accent1>
        <a:accent2>
          <a:srgbClr val="9900FF"/>
        </a:accent2>
        <a:accent3>
          <a:srgbClr val="AAAAAA"/>
        </a:accent3>
        <a:accent4>
          <a:srgbClr val="DADADA"/>
        </a:accent4>
        <a:accent5>
          <a:srgbClr val="B8CAAA"/>
        </a:accent5>
        <a:accent6>
          <a:srgbClr val="8A00E7"/>
        </a:accent6>
        <a:hlink>
          <a:srgbClr val="6600CC"/>
        </a:hlink>
        <a:folHlink>
          <a:srgbClr val="80808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clipse 8">
        <a:dk1>
          <a:srgbClr val="434343"/>
        </a:dk1>
        <a:lt1>
          <a:srgbClr val="FFFFFF"/>
        </a:lt1>
        <a:dk2>
          <a:srgbClr val="000000"/>
        </a:dk2>
        <a:lt2>
          <a:srgbClr val="0066FF"/>
        </a:lt2>
        <a:accent1>
          <a:srgbClr val="339966"/>
        </a:accent1>
        <a:accent2>
          <a:srgbClr val="FFCC00"/>
        </a:accent2>
        <a:accent3>
          <a:srgbClr val="AAAAAA"/>
        </a:accent3>
        <a:accent4>
          <a:srgbClr val="DADADA"/>
        </a:accent4>
        <a:accent5>
          <a:srgbClr val="ADCAB8"/>
        </a:accent5>
        <a:accent6>
          <a:srgbClr val="E7B900"/>
        </a:accent6>
        <a:hlink>
          <a:srgbClr val="CC0000"/>
        </a:hlink>
        <a:folHlink>
          <a:srgbClr val="80808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clipse 9">
        <a:dk1>
          <a:srgbClr val="333300"/>
        </a:dk1>
        <a:lt1>
          <a:srgbClr val="FFFFFF"/>
        </a:lt1>
        <a:dk2>
          <a:srgbClr val="669900"/>
        </a:dk2>
        <a:lt2>
          <a:srgbClr val="FFFFCC"/>
        </a:lt2>
        <a:accent1>
          <a:srgbClr val="CCCC00"/>
        </a:accent1>
        <a:accent2>
          <a:srgbClr val="99CC00"/>
        </a:accent2>
        <a:accent3>
          <a:srgbClr val="B8CAAA"/>
        </a:accent3>
        <a:accent4>
          <a:srgbClr val="DADADA"/>
        </a:accent4>
        <a:accent5>
          <a:srgbClr val="E2E2AA"/>
        </a:accent5>
        <a:accent6>
          <a:srgbClr val="8AB900"/>
        </a:accent6>
        <a:hlink>
          <a:srgbClr val="336600"/>
        </a:hlink>
        <a:folHlink>
          <a:srgbClr val="FFFF6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clipse 10">
        <a:dk1>
          <a:srgbClr val="333333"/>
        </a:dk1>
        <a:lt1>
          <a:srgbClr val="FFFFCC"/>
        </a:lt1>
        <a:dk2>
          <a:srgbClr val="660000"/>
        </a:dk2>
        <a:lt2>
          <a:srgbClr val="CCCCCC"/>
        </a:lt2>
        <a:accent1>
          <a:srgbClr val="FF6600"/>
        </a:accent1>
        <a:accent2>
          <a:srgbClr val="CC3300"/>
        </a:accent2>
        <a:accent3>
          <a:srgbClr val="B8AAAA"/>
        </a:accent3>
        <a:accent4>
          <a:srgbClr val="DADAAE"/>
        </a:accent4>
        <a:accent5>
          <a:srgbClr val="FFB8AA"/>
        </a:accent5>
        <a:accent6>
          <a:srgbClr val="B92D00"/>
        </a:accent6>
        <a:hlink>
          <a:srgbClr val="990000"/>
        </a:hlink>
        <a:folHlink>
          <a:srgbClr val="CC990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969696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Eclipse</Template>
  <TotalTime>29998</TotalTime>
  <Words>385</Words>
  <Application>Microsoft Office PowerPoint</Application>
  <PresentationFormat>35mm Slides</PresentationFormat>
  <Paragraphs>39</Paragraphs>
  <Slides>6</Slides>
  <Notes>4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10" baseType="lpstr">
      <vt:lpstr>Arial</vt:lpstr>
      <vt:lpstr>Times New Roman</vt:lpstr>
      <vt:lpstr>Verdana</vt:lpstr>
      <vt:lpstr>Eclipse</vt:lpstr>
      <vt:lpstr>What are neurovascular complications of intracranial hypotension?</vt:lpstr>
      <vt:lpstr>General complications/symptoms</vt:lpstr>
      <vt:lpstr>Neurovascular complications</vt:lpstr>
      <vt:lpstr>CVST</vt:lpstr>
      <vt:lpstr>PowerPoint Presentation</vt:lpstr>
      <vt:lpstr>Stroke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Time to t-PA Treatment</dc:title>
  <dc:creator>Scott E. Kasner</dc:creator>
  <cp:lastModifiedBy>Grodinsky, Emily R</cp:lastModifiedBy>
  <cp:revision>190</cp:revision>
  <dcterms:created xsi:type="dcterms:W3CDTF">1995-06-17T23:31:02Z</dcterms:created>
  <dcterms:modified xsi:type="dcterms:W3CDTF">2021-06-16T23:40:50Z</dcterms:modified>
</cp:coreProperties>
</file>