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12"/>
  </p:notesMasterIdLst>
  <p:handoutMasterIdLst>
    <p:handoutMasterId r:id="rId13"/>
  </p:handoutMasterIdLst>
  <p:sldIdLst>
    <p:sldId id="367" r:id="rId2"/>
    <p:sldId id="579" r:id="rId3"/>
    <p:sldId id="580" r:id="rId4"/>
    <p:sldId id="581" r:id="rId5"/>
    <p:sldId id="582" r:id="rId6"/>
    <p:sldId id="583" r:id="rId7"/>
    <p:sldId id="584" r:id="rId8"/>
    <p:sldId id="585" r:id="rId9"/>
    <p:sldId id="586" r:id="rId10"/>
    <p:sldId id="587" r:id="rId11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80" d="100"/>
          <a:sy n="80" d="100"/>
        </p:scale>
        <p:origin x="45" y="1011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What do RCTs tell us about treating carotid dissection?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Arooshi Kumar</a:t>
            </a:r>
            <a:endParaRPr lang="en-US" dirty="0" smtClean="0"/>
          </a:p>
          <a:p>
            <a:r>
              <a:rPr lang="en-US" dirty="0" smtClean="0"/>
              <a:t>August 2021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072" y="1208044"/>
            <a:ext cx="7997248" cy="1692089"/>
          </a:xfrm>
          <a:prstGeom prst="rect">
            <a:avLst/>
          </a:prstGeom>
          <a:ln w="60325">
            <a:solidFill>
              <a:schemeClr val="tx2">
                <a:lumMod val="75000"/>
              </a:schemeClr>
            </a:solidFill>
          </a:ln>
          <a:effectLst>
            <a:softEdge rad="12700"/>
          </a:effectLst>
        </p:spPr>
      </p:pic>
      <p:sp>
        <p:nvSpPr>
          <p:cNvPr id="9" name="TextBox 8"/>
          <p:cNvSpPr txBox="1"/>
          <p:nvPr/>
        </p:nvSpPr>
        <p:spPr bwMode="auto">
          <a:xfrm>
            <a:off x="4073319" y="3190141"/>
            <a:ext cx="3774666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350" i="1" dirty="0"/>
              <a:t>Lancet Neurology 2015</a:t>
            </a:r>
          </a:p>
        </p:txBody>
      </p:sp>
    </p:spTree>
    <p:extLst>
      <p:ext uri="{BB962C8B-B14F-4D97-AF65-F5344CB8AC3E}">
        <p14:creationId xmlns:p14="http://schemas.microsoft.com/office/powerpoint/2010/main" val="81905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98" y="2048370"/>
            <a:ext cx="9341954" cy="2066430"/>
          </a:xfrm>
        </p:spPr>
        <p:txBody>
          <a:bodyPr/>
          <a:lstStyle/>
          <a:p>
            <a:r>
              <a:rPr lang="en-US" sz="2400" b="1" dirty="0" smtClean="0"/>
              <a:t>Question: </a:t>
            </a:r>
            <a:r>
              <a:rPr lang="en-US" sz="2400" dirty="0" smtClean="0"/>
              <a:t>Both </a:t>
            </a:r>
            <a:r>
              <a:rPr lang="en-US" sz="2400" dirty="0"/>
              <a:t>antiplatelet drugs and anticoagulant drugs are used to reduce risk of </a:t>
            </a:r>
            <a:r>
              <a:rPr lang="en-US" sz="2400" dirty="0" smtClean="0"/>
              <a:t>stroke in patients with </a:t>
            </a:r>
            <a:r>
              <a:rPr lang="en-US" sz="2400" dirty="0" err="1" smtClean="0"/>
              <a:t>extracranial</a:t>
            </a:r>
            <a:r>
              <a:rPr lang="en-US" sz="2400" dirty="0" smtClean="0"/>
              <a:t> and vertebral aa dissection </a:t>
            </a:r>
            <a:r>
              <a:rPr lang="en-US" sz="2400" dirty="0"/>
              <a:t>but whether one treatment strategy is more </a:t>
            </a:r>
            <a:r>
              <a:rPr lang="en-US" sz="2400" dirty="0" smtClean="0"/>
              <a:t>effective </a:t>
            </a:r>
            <a:r>
              <a:rPr lang="en-US" sz="2400" dirty="0"/>
              <a:t>than the other is </a:t>
            </a:r>
            <a:r>
              <a:rPr lang="en-US" sz="2400" dirty="0" smtClean="0"/>
              <a:t>unknown.</a:t>
            </a:r>
          </a:p>
          <a:p>
            <a:r>
              <a:rPr lang="en-US" sz="2400" b="1" dirty="0" smtClean="0"/>
              <a:t>Method: </a:t>
            </a:r>
            <a:r>
              <a:rPr lang="en-US" sz="2400" dirty="0" smtClean="0"/>
              <a:t>250 </a:t>
            </a:r>
            <a:r>
              <a:rPr lang="en-US" sz="2400" dirty="0"/>
              <a:t>patients </a:t>
            </a:r>
            <a:r>
              <a:rPr lang="en-US" sz="2400" dirty="0" smtClean="0"/>
              <a:t>(118 </a:t>
            </a:r>
            <a:r>
              <a:rPr lang="en-US" sz="2400" dirty="0"/>
              <a:t>had carotid dissection and 132 had vertebral arterial </a:t>
            </a:r>
            <a:r>
              <a:rPr lang="en-US" sz="2400" dirty="0" smtClean="0"/>
              <a:t>dissection) were randomized to antiplatelet (aspirin/dipyridamole/</a:t>
            </a:r>
            <a:r>
              <a:rPr lang="en-US" sz="2400" dirty="0" err="1" smtClean="0"/>
              <a:t>clopidogrel</a:t>
            </a:r>
            <a:r>
              <a:rPr lang="en-US" sz="2400" dirty="0" smtClean="0"/>
              <a:t>) vs anticoagulation (warfarin +/-heparin) within 7 days of </a:t>
            </a:r>
            <a:r>
              <a:rPr lang="en-US" sz="2400" dirty="0" err="1" smtClean="0"/>
              <a:t>sxs</a:t>
            </a:r>
            <a:r>
              <a:rPr lang="en-US" sz="2400" dirty="0" smtClean="0"/>
              <a:t> onset. </a:t>
            </a:r>
          </a:p>
          <a:p>
            <a:pPr lvl="1"/>
            <a:r>
              <a:rPr lang="en-US" sz="2000" dirty="0" smtClean="0"/>
              <a:t>The </a:t>
            </a:r>
            <a:r>
              <a:rPr lang="en-US" sz="2000" dirty="0"/>
              <a:t>primary endpoint was ipsilateral stroke or death (any cause) within 3 months of </a:t>
            </a:r>
            <a:r>
              <a:rPr lang="en-US" sz="2000" dirty="0" smtClean="0"/>
              <a:t>randomization</a:t>
            </a:r>
          </a:p>
        </p:txBody>
      </p:sp>
    </p:spTree>
    <p:extLst>
      <p:ext uri="{BB962C8B-B14F-4D97-AF65-F5344CB8AC3E}">
        <p14:creationId xmlns:p14="http://schemas.microsoft.com/office/powerpoint/2010/main" val="49334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9" y="863479"/>
            <a:ext cx="9344174" cy="38953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405" y="1938715"/>
            <a:ext cx="9341954" cy="3014285"/>
          </a:xfrm>
        </p:spPr>
        <p:txBody>
          <a:bodyPr/>
          <a:lstStyle/>
          <a:p>
            <a:r>
              <a:rPr lang="en-US" sz="2400" dirty="0" smtClean="0"/>
              <a:t>70% (174/250) male, mean age 49 (SD 12)</a:t>
            </a:r>
          </a:p>
          <a:p>
            <a:r>
              <a:rPr lang="en-US" sz="2400" dirty="0" smtClean="0"/>
              <a:t>In </a:t>
            </a:r>
            <a:r>
              <a:rPr lang="en-US" sz="2400" dirty="0"/>
              <a:t>the antiplatelet </a:t>
            </a:r>
            <a:r>
              <a:rPr lang="en-US" sz="2400" dirty="0" smtClean="0"/>
              <a:t>group (126 pts);</a:t>
            </a:r>
          </a:p>
          <a:p>
            <a:pPr lvl="1"/>
            <a:r>
              <a:rPr lang="en-US" sz="2000" dirty="0" smtClean="0"/>
              <a:t>22% received </a:t>
            </a:r>
            <a:r>
              <a:rPr lang="en-US" sz="2000" dirty="0"/>
              <a:t>aspirin </a:t>
            </a:r>
            <a:r>
              <a:rPr lang="en-US" sz="2000" dirty="0" smtClean="0"/>
              <a:t>alone</a:t>
            </a:r>
          </a:p>
          <a:p>
            <a:pPr lvl="1"/>
            <a:r>
              <a:rPr lang="en-US" sz="2000" dirty="0" smtClean="0"/>
              <a:t>33% received </a:t>
            </a:r>
            <a:r>
              <a:rPr lang="en-US" sz="2000" dirty="0" err="1"/>
              <a:t>clopidogrel</a:t>
            </a:r>
            <a:r>
              <a:rPr lang="en-US" sz="2000" dirty="0"/>
              <a:t> </a:t>
            </a:r>
            <a:r>
              <a:rPr lang="en-US" sz="2000" dirty="0" smtClean="0"/>
              <a:t>alone</a:t>
            </a:r>
            <a:endParaRPr lang="en-US" sz="2000" dirty="0"/>
          </a:p>
          <a:p>
            <a:pPr lvl="1"/>
            <a:r>
              <a:rPr lang="en-US" sz="2000" dirty="0" smtClean="0"/>
              <a:t>1% </a:t>
            </a:r>
            <a:r>
              <a:rPr lang="en-US" sz="2000" dirty="0"/>
              <a:t>received dipyridamole </a:t>
            </a:r>
            <a:r>
              <a:rPr lang="en-US" sz="2000" dirty="0" smtClean="0"/>
              <a:t>alone</a:t>
            </a:r>
          </a:p>
          <a:p>
            <a:pPr lvl="1"/>
            <a:r>
              <a:rPr lang="en-US" sz="2000" dirty="0" smtClean="0"/>
              <a:t>28% </a:t>
            </a:r>
            <a:r>
              <a:rPr lang="en-US" sz="2000" dirty="0"/>
              <a:t>received aspirin and </a:t>
            </a:r>
            <a:r>
              <a:rPr lang="en-US" sz="2000" dirty="0" err="1" smtClean="0"/>
              <a:t>clopidogrel</a:t>
            </a:r>
            <a:endParaRPr lang="en-US" sz="2000" dirty="0" smtClean="0"/>
          </a:p>
          <a:p>
            <a:pPr lvl="1"/>
            <a:r>
              <a:rPr lang="en-US" sz="2000" dirty="0" smtClean="0"/>
              <a:t>16% received </a:t>
            </a:r>
            <a:r>
              <a:rPr lang="en-US" sz="2000" dirty="0"/>
              <a:t>aspirin and dipyridamole. </a:t>
            </a:r>
            <a:endParaRPr lang="en-US" sz="2000" dirty="0" smtClean="0"/>
          </a:p>
          <a:p>
            <a:r>
              <a:rPr lang="en-US" sz="2400" dirty="0" smtClean="0"/>
              <a:t>In </a:t>
            </a:r>
            <a:r>
              <a:rPr lang="en-US" sz="2400" dirty="0"/>
              <a:t>the anticoagulant </a:t>
            </a:r>
            <a:r>
              <a:rPr lang="en-US" sz="2400" dirty="0" smtClean="0"/>
              <a:t>group (124 pts)</a:t>
            </a:r>
          </a:p>
          <a:p>
            <a:pPr lvl="1"/>
            <a:r>
              <a:rPr lang="en-US" sz="2000" dirty="0" smtClean="0"/>
              <a:t>90% patients </a:t>
            </a:r>
            <a:r>
              <a:rPr lang="en-US" sz="2000" dirty="0"/>
              <a:t>received heparin and </a:t>
            </a:r>
            <a:r>
              <a:rPr lang="en-US" sz="2000" dirty="0" smtClean="0"/>
              <a:t>warfarin</a:t>
            </a:r>
          </a:p>
          <a:p>
            <a:pPr lvl="1"/>
            <a:r>
              <a:rPr lang="en-US" sz="2000" dirty="0" smtClean="0"/>
              <a:t>10% </a:t>
            </a:r>
            <a:r>
              <a:rPr lang="en-US" sz="2000" dirty="0"/>
              <a:t>received warfarin </a:t>
            </a:r>
            <a:r>
              <a:rPr lang="en-US" sz="2000" dirty="0" smtClean="0"/>
              <a:t>alone</a:t>
            </a:r>
          </a:p>
        </p:txBody>
      </p:sp>
    </p:spTree>
    <p:extLst>
      <p:ext uri="{BB962C8B-B14F-4D97-AF65-F5344CB8AC3E}">
        <p14:creationId xmlns:p14="http://schemas.microsoft.com/office/powerpoint/2010/main" val="63043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9" y="863479"/>
            <a:ext cx="9344174" cy="389530"/>
          </a:xfrm>
        </p:spPr>
        <p:txBody>
          <a:bodyPr/>
          <a:lstStyle/>
          <a:p>
            <a:r>
              <a:rPr lang="en-US" dirty="0" smtClean="0"/>
              <a:t>Results Overview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19" y="1533174"/>
            <a:ext cx="9112843" cy="30261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6147312" y="2253842"/>
            <a:ext cx="3334979" cy="181716"/>
          </a:xfrm>
          <a:prstGeom prst="rect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118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22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9" y="863479"/>
            <a:ext cx="9344174" cy="389530"/>
          </a:xfrm>
        </p:spPr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405" y="1905000"/>
            <a:ext cx="9341954" cy="2261194"/>
          </a:xfrm>
        </p:spPr>
        <p:txBody>
          <a:bodyPr/>
          <a:lstStyle/>
          <a:p>
            <a:r>
              <a:rPr lang="en-US" dirty="0" smtClean="0"/>
              <a:t>Mean time to randomization was 3.65 days (too late for treatment)</a:t>
            </a:r>
          </a:p>
          <a:p>
            <a:r>
              <a:rPr lang="en-US" b="1" dirty="0" err="1" smtClean="0"/>
              <a:t>Dx</a:t>
            </a:r>
            <a:r>
              <a:rPr lang="en-US" b="1" dirty="0" smtClean="0"/>
              <a:t> of recurrent stroke did not require imaging (clinical dx only) – maybe underestimated risk</a:t>
            </a:r>
          </a:p>
          <a:p>
            <a:r>
              <a:rPr lang="en-US" dirty="0" smtClean="0"/>
              <a:t>Including TIA as qualifying index event </a:t>
            </a:r>
          </a:p>
          <a:p>
            <a:pPr lvl="1"/>
            <a:r>
              <a:rPr lang="en-US" dirty="0" smtClean="0"/>
              <a:t>Asymptomatic or </a:t>
            </a:r>
            <a:r>
              <a:rPr lang="en-US" dirty="0" err="1" smtClean="0"/>
              <a:t>artifactual</a:t>
            </a:r>
            <a:r>
              <a:rPr lang="en-US" dirty="0" smtClean="0"/>
              <a:t> dissections</a:t>
            </a:r>
          </a:p>
          <a:p>
            <a:r>
              <a:rPr lang="en-US" dirty="0" smtClean="0"/>
              <a:t>Underpowered study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94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532" y="1172094"/>
            <a:ext cx="7823737" cy="2480936"/>
          </a:xfrm>
          <a:prstGeom prst="rect">
            <a:avLst/>
          </a:prstGeom>
          <a:ln w="47625">
            <a:solidFill>
              <a:schemeClr val="tx2">
                <a:lumMod val="75000"/>
              </a:schemeClr>
            </a:solidFill>
          </a:ln>
        </p:spPr>
      </p:pic>
      <p:sp>
        <p:nvSpPr>
          <p:cNvPr id="8" name="TextBox 7"/>
          <p:cNvSpPr txBox="1"/>
          <p:nvPr/>
        </p:nvSpPr>
        <p:spPr bwMode="auto">
          <a:xfrm>
            <a:off x="3724889" y="3928483"/>
            <a:ext cx="3774666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350" i="1" dirty="0"/>
              <a:t>Lancet Neurology 2021</a:t>
            </a:r>
          </a:p>
        </p:txBody>
      </p:sp>
    </p:spTree>
    <p:extLst>
      <p:ext uri="{BB962C8B-B14F-4D97-AF65-F5344CB8AC3E}">
        <p14:creationId xmlns:p14="http://schemas.microsoft.com/office/powerpoint/2010/main" val="365451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98" y="1952615"/>
            <a:ext cx="9341954" cy="3152785"/>
          </a:xfrm>
        </p:spPr>
        <p:txBody>
          <a:bodyPr/>
          <a:lstStyle/>
          <a:p>
            <a:r>
              <a:rPr lang="en-US" sz="2000" b="1" dirty="0" smtClean="0"/>
              <a:t>Question: </a:t>
            </a:r>
            <a:r>
              <a:rPr lang="en-US" sz="2000" dirty="0" smtClean="0"/>
              <a:t>Study aimed to </a:t>
            </a:r>
            <a:r>
              <a:rPr lang="en-US" sz="2000" dirty="0"/>
              <a:t>test the non-inferiority of aspirin to vitamin K antagonists in patients with cervical artery dissection</a:t>
            </a:r>
            <a:r>
              <a:rPr lang="en-US" sz="2000" dirty="0" smtClean="0"/>
              <a:t>.</a:t>
            </a:r>
          </a:p>
          <a:p>
            <a:r>
              <a:rPr lang="en-US" sz="2000" b="1" dirty="0" smtClean="0"/>
              <a:t> Method:</a:t>
            </a:r>
            <a:r>
              <a:rPr lang="en-US" sz="2000" dirty="0"/>
              <a:t> M</a:t>
            </a:r>
            <a:r>
              <a:rPr lang="en-US" sz="2000" dirty="0" smtClean="0"/>
              <a:t>ulticenter, randomized, </a:t>
            </a:r>
            <a:r>
              <a:rPr lang="en-US" sz="2000" dirty="0"/>
              <a:t>open-label, non-inferiority trial </a:t>
            </a:r>
            <a:r>
              <a:rPr lang="en-US" sz="2000" dirty="0" smtClean="0"/>
              <a:t>across </a:t>
            </a:r>
            <a:r>
              <a:rPr lang="en-US" sz="2000" dirty="0"/>
              <a:t>Switzerland, Germany, and Denmark. </a:t>
            </a:r>
            <a:r>
              <a:rPr lang="en-US" sz="2000" dirty="0" smtClean="0"/>
              <a:t>They </a:t>
            </a:r>
            <a:r>
              <a:rPr lang="en-US" sz="2000" dirty="0"/>
              <a:t>randomly assigned </a:t>
            </a:r>
            <a:r>
              <a:rPr lang="en-US" sz="2000" dirty="0" smtClean="0"/>
              <a:t>patients who had symptomatic, </a:t>
            </a:r>
            <a:r>
              <a:rPr lang="en-US" sz="2000" b="1" dirty="0" smtClean="0"/>
              <a:t>MRI-verified, </a:t>
            </a:r>
            <a:r>
              <a:rPr lang="en-US" sz="2000" dirty="0" smtClean="0"/>
              <a:t>cervical artery dissection within 2 weeks before enrollment</a:t>
            </a:r>
            <a:r>
              <a:rPr lang="en-US" sz="2000" dirty="0"/>
              <a:t>, to receive either aspirin 300 mg once daily or a vitamin K antagonist (</a:t>
            </a:r>
            <a:r>
              <a:rPr lang="en-US" sz="2000" dirty="0" err="1"/>
              <a:t>phenprocoumon</a:t>
            </a:r>
            <a:r>
              <a:rPr lang="en-US" sz="2000" dirty="0" smtClean="0"/>
              <a:t>, warfarin, </a:t>
            </a:r>
            <a:r>
              <a:rPr lang="en-US" sz="2000" dirty="0" err="1" smtClean="0"/>
              <a:t>acenocoumarol</a:t>
            </a:r>
            <a:r>
              <a:rPr lang="en-US" sz="2000" dirty="0" smtClean="0"/>
              <a:t>; </a:t>
            </a:r>
            <a:r>
              <a:rPr lang="en-US" sz="2000" dirty="0"/>
              <a:t>target international </a:t>
            </a:r>
            <a:r>
              <a:rPr lang="en-US" sz="2000" dirty="0" smtClean="0"/>
              <a:t>normalized </a:t>
            </a:r>
            <a:r>
              <a:rPr lang="en-US" sz="2000" dirty="0"/>
              <a:t>ratio [INR] 2·0–3·0) for 90 days</a:t>
            </a:r>
            <a:r>
              <a:rPr lang="en-US" sz="2000" b="1" dirty="0"/>
              <a:t>. </a:t>
            </a:r>
            <a:endParaRPr lang="en-US" sz="2000" dirty="0"/>
          </a:p>
          <a:p>
            <a:r>
              <a:rPr lang="en-US" sz="2000" b="1" dirty="0" smtClean="0"/>
              <a:t>The </a:t>
            </a:r>
            <a:r>
              <a:rPr lang="en-US" sz="2000" b="1" dirty="0"/>
              <a:t>primary endpoint </a:t>
            </a:r>
            <a:r>
              <a:rPr lang="en-US" sz="2000" dirty="0"/>
              <a:t>was a composite of clinical outcomes (stroke, major </a:t>
            </a:r>
            <a:r>
              <a:rPr lang="en-US" sz="2000" dirty="0" smtClean="0"/>
              <a:t>hemorrhage, </a:t>
            </a:r>
            <a:r>
              <a:rPr lang="en-US" sz="2000" dirty="0"/>
              <a:t>or death) and </a:t>
            </a:r>
            <a:r>
              <a:rPr lang="en-US" sz="2000" b="1" dirty="0"/>
              <a:t>MRI outcomes (new </a:t>
            </a:r>
            <a:r>
              <a:rPr lang="en-US" sz="2000" b="1" dirty="0" smtClean="0"/>
              <a:t>ischemic or hemorrhagic </a:t>
            </a:r>
            <a:r>
              <a:rPr lang="en-US" sz="2000" b="1" dirty="0"/>
              <a:t>brain lesions) in the per-protocol population, assessed at 14 days (clinical and MRI outcomes) and 90 days (clinical outcomes only</a:t>
            </a:r>
            <a:r>
              <a:rPr lang="en-US" sz="2000" b="1" dirty="0" smtClean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94367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4B4F-814D-854F-A1D6-36244817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9" y="863479"/>
            <a:ext cx="9344174" cy="38953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DA73-CA23-224A-B7FE-4F25C0CE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405" y="1789727"/>
            <a:ext cx="9341954" cy="2858473"/>
          </a:xfrm>
        </p:spPr>
        <p:txBody>
          <a:bodyPr/>
          <a:lstStyle/>
          <a:p>
            <a:r>
              <a:rPr lang="en-US" sz="2000" dirty="0" smtClean="0"/>
              <a:t>56% male, mean age 46.7 (SD 10.2)</a:t>
            </a:r>
          </a:p>
          <a:p>
            <a:r>
              <a:rPr lang="en-US" sz="2000" dirty="0"/>
              <a:t>194 patients </a:t>
            </a:r>
            <a:r>
              <a:rPr lang="en-US" sz="2000" dirty="0" smtClean="0"/>
              <a:t>enrolled</a:t>
            </a:r>
          </a:p>
          <a:p>
            <a:pPr lvl="1"/>
            <a:r>
              <a:rPr lang="en-US" sz="1800" dirty="0" smtClean="0"/>
              <a:t>100 </a:t>
            </a:r>
            <a:r>
              <a:rPr lang="en-US" sz="1800" dirty="0"/>
              <a:t>(52%) were randomly assigned to the aspirin group </a:t>
            </a:r>
          </a:p>
          <a:p>
            <a:pPr lvl="1"/>
            <a:r>
              <a:rPr lang="en-US" sz="1800" dirty="0" smtClean="0"/>
              <a:t>94 </a:t>
            </a:r>
            <a:r>
              <a:rPr lang="en-US" sz="1800" dirty="0"/>
              <a:t>(48%) to the vitamin K antagonist group (78 received </a:t>
            </a:r>
            <a:r>
              <a:rPr lang="en-US" sz="1800" dirty="0" err="1"/>
              <a:t>phenprocoumon</a:t>
            </a:r>
            <a:r>
              <a:rPr lang="en-US" sz="1800" dirty="0"/>
              <a:t>, 12 </a:t>
            </a:r>
            <a:r>
              <a:rPr lang="en-US" sz="1800" dirty="0" err="1"/>
              <a:t>acenocoumarol</a:t>
            </a:r>
            <a:r>
              <a:rPr lang="en-US" sz="1800" dirty="0"/>
              <a:t>, and four </a:t>
            </a:r>
            <a:r>
              <a:rPr lang="en-US" sz="1800" dirty="0" err="1" smtClean="0"/>
              <a:t>coumadin</a:t>
            </a:r>
            <a:r>
              <a:rPr lang="en-US" sz="1800" dirty="0" smtClean="0"/>
              <a:t>).</a:t>
            </a:r>
          </a:p>
          <a:p>
            <a:pPr lvl="2"/>
            <a:r>
              <a:rPr lang="en-US" sz="1600" dirty="0" smtClean="0"/>
              <a:t> </a:t>
            </a:r>
            <a:r>
              <a:rPr lang="en-US" sz="1600" dirty="0"/>
              <a:t>51 (54%) of 94 patients received heparin or low-molecular-weight heparin followed by a vitamin K antagonist, whereas 43 patients (46%) received a vitamin K antagonist only</a:t>
            </a:r>
            <a:r>
              <a:rPr lang="en-US" sz="1600" dirty="0" smtClean="0"/>
              <a:t>.</a:t>
            </a:r>
          </a:p>
          <a:p>
            <a:r>
              <a:rPr lang="en-US" sz="2000" dirty="0"/>
              <a:t>21 (11%) of 194 patients did not meet criteria for per-protocol </a:t>
            </a:r>
            <a:r>
              <a:rPr lang="en-US" sz="2000" dirty="0" smtClean="0"/>
              <a:t>analysis, </a:t>
            </a:r>
            <a:r>
              <a:rPr lang="en-US" sz="2000" dirty="0"/>
              <a:t>including 14 patients who crossed over to the other treatment group. </a:t>
            </a:r>
            <a:endParaRPr lang="en-US" sz="2000" dirty="0" smtClean="0"/>
          </a:p>
          <a:p>
            <a:pPr lvl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89440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17" y="535782"/>
            <a:ext cx="6257249" cy="50456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3380609" y="4493754"/>
            <a:ext cx="1269283" cy="181716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118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380610" y="2403171"/>
            <a:ext cx="1269283" cy="181716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118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380610" y="2175031"/>
            <a:ext cx="1269283" cy="181716"/>
          </a:xfrm>
          <a:prstGeom prst="rect">
            <a:avLst/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118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6777806" y="3017839"/>
            <a:ext cx="306121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The observed absolute difference in the primary endpoint rate between groups was 8% (95% CI –4 to 21; non-inferiority </a:t>
            </a:r>
            <a:r>
              <a:rPr lang="en-US" sz="1200" dirty="0"/>
              <a:t>p=0·55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90329" y="1524000"/>
            <a:ext cx="329349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0000"/>
              </a:solidFill>
              <a:latin typeface="ScalaLancetPro"/>
            </a:endParaRP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ScalaLancetPro"/>
              </a:rPr>
              <a:t>Non-inferiority </a:t>
            </a:r>
            <a:r>
              <a:rPr lang="en-US" sz="1200" dirty="0">
                <a:solidFill>
                  <a:srgbClr val="000000"/>
                </a:solidFill>
                <a:latin typeface="ScalaLancetPro"/>
              </a:rPr>
              <a:t>of aspirin would be shown if the upper limit of the two-sided 95% CI of the absolute risk difference between groups was less than 12% (non-inferiority margin). 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6728468" y="3713091"/>
            <a:ext cx="3086098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25" dirty="0">
              <a:solidFill>
                <a:srgbClr val="000000"/>
              </a:solidFill>
              <a:latin typeface="ScalaLancetPro"/>
            </a:endParaRPr>
          </a:p>
          <a:p>
            <a:pPr algn="just"/>
            <a:r>
              <a:rPr lang="en-US" sz="1519" dirty="0">
                <a:solidFill>
                  <a:srgbClr val="000000"/>
                </a:solidFill>
                <a:latin typeface="ScalaLancetPro"/>
              </a:rPr>
              <a:t>Thus</a:t>
            </a:r>
            <a:r>
              <a:rPr lang="en-US" sz="1519" dirty="0">
                <a:solidFill>
                  <a:srgbClr val="000000"/>
                </a:solidFill>
                <a:latin typeface="ScalaLancetPro"/>
              </a:rPr>
              <a:t>, non-inferiority of aspirin was not </a:t>
            </a:r>
            <a:r>
              <a:rPr lang="en-US" sz="1519" dirty="0">
                <a:solidFill>
                  <a:srgbClr val="000000"/>
                </a:solidFill>
                <a:latin typeface="ScalaLancetPro"/>
              </a:rPr>
              <a:t>demonstrated</a:t>
            </a:r>
            <a:endParaRPr lang="en-US" sz="1519" dirty="0"/>
          </a:p>
        </p:txBody>
      </p:sp>
    </p:spTree>
    <p:extLst>
      <p:ext uri="{BB962C8B-B14F-4D97-AF65-F5344CB8AC3E}">
        <p14:creationId xmlns:p14="http://schemas.microsoft.com/office/powerpoint/2010/main" val="37487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28690</TotalTime>
  <Words>548</Words>
  <Application>Microsoft Office PowerPoint</Application>
  <PresentationFormat>35mm Slides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ScalaLancetPro</vt:lpstr>
      <vt:lpstr>Times New Roman</vt:lpstr>
      <vt:lpstr>Verdana</vt:lpstr>
      <vt:lpstr>Eclipse</vt:lpstr>
      <vt:lpstr>What do RCTs tell us about treating carotid dissection?</vt:lpstr>
      <vt:lpstr>PowerPoint Presentation</vt:lpstr>
      <vt:lpstr>The Overview</vt:lpstr>
      <vt:lpstr>Results</vt:lpstr>
      <vt:lpstr>Results Overview</vt:lpstr>
      <vt:lpstr>Limitations</vt:lpstr>
      <vt:lpstr>PowerPoint Presentation</vt:lpstr>
      <vt:lpstr>The Overview</vt:lpstr>
      <vt:lpstr>Results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Brett Cucchiara</cp:lastModifiedBy>
  <cp:revision>186</cp:revision>
  <dcterms:created xsi:type="dcterms:W3CDTF">1995-06-17T23:31:02Z</dcterms:created>
  <dcterms:modified xsi:type="dcterms:W3CDTF">2021-09-28T14:18:57Z</dcterms:modified>
</cp:coreProperties>
</file>