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13"/>
  </p:notesMasterIdLst>
  <p:handoutMasterIdLst>
    <p:handoutMasterId r:id="rId14"/>
  </p:handoutMasterIdLst>
  <p:sldIdLst>
    <p:sldId id="367" r:id="rId2"/>
    <p:sldId id="579" r:id="rId3"/>
    <p:sldId id="580" r:id="rId4"/>
    <p:sldId id="582" r:id="rId5"/>
    <p:sldId id="584" r:id="rId6"/>
    <p:sldId id="585" r:id="rId7"/>
    <p:sldId id="586" r:id="rId8"/>
    <p:sldId id="587" r:id="rId9"/>
    <p:sldId id="588" r:id="rId10"/>
    <p:sldId id="589" r:id="rId11"/>
    <p:sldId id="590" r:id="rId12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132" d="100"/>
          <a:sy n="132" d="100"/>
        </p:scale>
        <p:origin x="850" y="72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infections caus</a:t>
            </a:r>
            <a:r>
              <a:rPr lang="en-US" altLang="en-US" sz="3600" dirty="0" smtClean="0"/>
              <a:t>e </a:t>
            </a:r>
            <a:r>
              <a:rPr lang="en-US" altLang="en-US" sz="3600" dirty="0" smtClean="0"/>
              <a:t>vasculitis?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Arooshi Kumar	</a:t>
            </a:r>
            <a:endParaRPr lang="en-US" dirty="0" smtClean="0"/>
          </a:p>
          <a:p>
            <a:r>
              <a:rPr lang="en-US" dirty="0" smtClean="0"/>
              <a:t>July 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 of Infectious </a:t>
            </a:r>
            <a:r>
              <a:rPr lang="en-US" dirty="0" err="1" smtClean="0"/>
              <a:t>Vasculopathy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52600"/>
            <a:ext cx="9341954" cy="2503568"/>
          </a:xfrm>
        </p:spPr>
        <p:txBody>
          <a:bodyPr/>
          <a:lstStyle/>
          <a:p>
            <a:r>
              <a:rPr lang="en-US" sz="1800" dirty="0" smtClean="0"/>
              <a:t>Unknown as most published studies are case series or brief case reports!</a:t>
            </a:r>
          </a:p>
          <a:p>
            <a:r>
              <a:rPr lang="en-US" sz="1800" dirty="0" smtClean="0"/>
              <a:t>In </a:t>
            </a:r>
            <a:r>
              <a:rPr lang="en-US" sz="1800" dirty="0"/>
              <a:t>a retrospective </a:t>
            </a:r>
            <a:r>
              <a:rPr lang="en-US" sz="1800" dirty="0" smtClean="0"/>
              <a:t>study 4414 pts, </a:t>
            </a:r>
            <a:r>
              <a:rPr lang="en-US" sz="1800" dirty="0"/>
              <a:t>stroke caused by infectious </a:t>
            </a:r>
            <a:r>
              <a:rPr lang="en-US" sz="1800" dirty="0" err="1"/>
              <a:t>vasculopathy</a:t>
            </a:r>
            <a:r>
              <a:rPr lang="en-US" sz="1800" dirty="0"/>
              <a:t> was diagnosed in 0.5% of stroke </a:t>
            </a:r>
            <a:r>
              <a:rPr lang="en-US" sz="1800" dirty="0" smtClean="0"/>
              <a:t>patients.</a:t>
            </a:r>
          </a:p>
          <a:p>
            <a:r>
              <a:rPr lang="en-US" sz="1800" dirty="0" smtClean="0"/>
              <a:t>In </a:t>
            </a:r>
            <a:r>
              <a:rPr lang="en-US" sz="1800" dirty="0"/>
              <a:t>addition, an infectious etiology was detected in 8 of 25 patients admitted to a neurological intensive care unit having a </a:t>
            </a:r>
            <a:r>
              <a:rPr lang="en-US" sz="1800" dirty="0" err="1" smtClean="0"/>
              <a:t>nonatherosclerotic</a:t>
            </a:r>
            <a:r>
              <a:rPr lang="en-US" sz="1800" dirty="0" smtClean="0"/>
              <a:t> </a:t>
            </a:r>
            <a:r>
              <a:rPr lang="en-US" sz="1800" dirty="0" err="1" smtClean="0"/>
              <a:t>vasculopathy</a:t>
            </a:r>
            <a:r>
              <a:rPr lang="en-US" sz="1800" dirty="0" smtClean="0"/>
              <a:t> </a:t>
            </a:r>
            <a:r>
              <a:rPr lang="en-US" sz="1800" dirty="0"/>
              <a:t>of intracranial large- and medium-sized </a:t>
            </a:r>
            <a:r>
              <a:rPr lang="en-US" sz="1800" dirty="0" smtClean="0"/>
              <a:t>vessels.</a:t>
            </a:r>
          </a:p>
          <a:p>
            <a:r>
              <a:rPr lang="en-US" sz="1800" dirty="0" smtClean="0"/>
              <a:t>Bacterial </a:t>
            </a:r>
            <a:r>
              <a:rPr lang="en-US" sz="1800" dirty="0"/>
              <a:t>meningitis, varicella zoster virus (VZV), and </a:t>
            </a:r>
            <a:r>
              <a:rPr lang="en-US" sz="1800" dirty="0" err="1"/>
              <a:t>neuroborreliosis</a:t>
            </a:r>
            <a:r>
              <a:rPr lang="en-US" sz="1800" dirty="0"/>
              <a:t> were the main etiologies.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1130011" y="4816291"/>
            <a:ext cx="7769803" cy="87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Katchanov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J, Siebert E,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Klingebiel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R,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Endres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M. Infectious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vasculopathy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of intracranial large- and medium-sized vessels in neurological intensive care unit: a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clinico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-radiological study.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Neurocrit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Care. 2010 Jun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16706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 of Infectious </a:t>
            </a:r>
            <a:r>
              <a:rPr lang="en-US" dirty="0" err="1" smtClean="0"/>
              <a:t>Vasculopathies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1912493"/>
            <a:ext cx="9341954" cy="2278507"/>
          </a:xfrm>
        </p:spPr>
        <p:txBody>
          <a:bodyPr/>
          <a:lstStyle/>
          <a:p>
            <a:r>
              <a:rPr lang="en-US" dirty="0" smtClean="0"/>
              <a:t>Headaches</a:t>
            </a:r>
          </a:p>
          <a:p>
            <a:r>
              <a:rPr lang="en-US" dirty="0" smtClean="0"/>
              <a:t>Seizures</a:t>
            </a:r>
          </a:p>
          <a:p>
            <a:r>
              <a:rPr lang="en-US" dirty="0" smtClean="0"/>
              <a:t>Encephalopathy</a:t>
            </a:r>
          </a:p>
          <a:p>
            <a:r>
              <a:rPr lang="en-US" dirty="0" smtClean="0"/>
              <a:t>Stroke</a:t>
            </a:r>
          </a:p>
          <a:p>
            <a:pPr lvl="1"/>
            <a:r>
              <a:rPr lang="en-US" dirty="0" smtClean="0"/>
              <a:t>Ischemic</a:t>
            </a:r>
          </a:p>
          <a:p>
            <a:pPr lvl="1"/>
            <a:r>
              <a:rPr lang="en-US" dirty="0" smtClean="0"/>
              <a:t>Hemorrhagic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6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CC0B-41A2-E542-86FE-C0CA7C35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79" y="938142"/>
            <a:ext cx="9344174" cy="389530"/>
          </a:xfrm>
        </p:spPr>
        <p:txBody>
          <a:bodyPr/>
          <a:lstStyle/>
          <a:p>
            <a:r>
              <a:rPr lang="en-US" dirty="0" smtClean="0"/>
              <a:t>Common Infectious </a:t>
            </a:r>
            <a:r>
              <a:rPr lang="en-US" dirty="0" err="1" smtClean="0"/>
              <a:t>Vasculitic</a:t>
            </a:r>
            <a:r>
              <a:rPr lang="en-US" dirty="0" smtClean="0"/>
              <a:t> Etiologies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EA3DB-A64D-1445-BC32-0878E3063A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0779" y="1484225"/>
            <a:ext cx="4316612" cy="4871044"/>
          </a:xfrm>
        </p:spPr>
        <p:txBody>
          <a:bodyPr/>
          <a:lstStyle/>
          <a:p>
            <a:r>
              <a:rPr lang="en-US" sz="1800" b="1" u="sng" dirty="0"/>
              <a:t>Virus</a:t>
            </a:r>
          </a:p>
          <a:p>
            <a:pPr lvl="1"/>
            <a:r>
              <a:rPr lang="en-US" sz="1600" dirty="0"/>
              <a:t>HIV</a:t>
            </a:r>
          </a:p>
          <a:p>
            <a:pPr lvl="1"/>
            <a:r>
              <a:rPr lang="en-US" sz="1600" dirty="0"/>
              <a:t>Varicella zoster virus/Herpes simplex virus/Cytomegalovirus</a:t>
            </a:r>
          </a:p>
          <a:p>
            <a:pPr lvl="1"/>
            <a:r>
              <a:rPr lang="en-US" sz="1600" dirty="0"/>
              <a:t>Hepatitis C virus</a:t>
            </a:r>
          </a:p>
          <a:p>
            <a:pPr lvl="1"/>
            <a:r>
              <a:rPr lang="en-US" sz="1600" dirty="0"/>
              <a:t>Parvovirus </a:t>
            </a:r>
            <a:r>
              <a:rPr lang="en-US" sz="1600" dirty="0" smtClean="0"/>
              <a:t>B19</a:t>
            </a:r>
          </a:p>
          <a:p>
            <a:r>
              <a:rPr lang="en-US" sz="1800" b="1" u="sng" dirty="0" smtClean="0"/>
              <a:t>Bacteria</a:t>
            </a:r>
          </a:p>
          <a:p>
            <a:pPr lvl="1"/>
            <a:r>
              <a:rPr lang="en-US" sz="1600" dirty="0"/>
              <a:t>Acute bacterial meningitis: Neisseria/Streptococcus/</a:t>
            </a:r>
            <a:r>
              <a:rPr lang="en-US" sz="1600" dirty="0" err="1"/>
              <a:t>Haemophilus</a:t>
            </a:r>
            <a:r>
              <a:rPr lang="en-US" sz="1600" dirty="0"/>
              <a:t>/Staphylococcus/</a:t>
            </a:r>
            <a:r>
              <a:rPr lang="en-US" sz="1600" dirty="0" err="1"/>
              <a:t>Lysteria</a:t>
            </a:r>
            <a:r>
              <a:rPr lang="en-US" sz="1600" dirty="0"/>
              <a:t>/other</a:t>
            </a:r>
          </a:p>
          <a:p>
            <a:pPr lvl="1"/>
            <a:r>
              <a:rPr lang="en-US" sz="1600" dirty="0"/>
              <a:t>Mycobacterium tuberculosis</a:t>
            </a:r>
          </a:p>
          <a:p>
            <a:pPr lvl="1"/>
            <a:r>
              <a:rPr lang="en-US" sz="1600" dirty="0" err="1"/>
              <a:t>Treponema</a:t>
            </a:r>
            <a:r>
              <a:rPr lang="en-US" sz="1600" dirty="0"/>
              <a:t> pallidum</a:t>
            </a:r>
          </a:p>
          <a:p>
            <a:pPr lvl="1"/>
            <a:r>
              <a:rPr lang="en-US" sz="1600" dirty="0" err="1"/>
              <a:t>Borrelia</a:t>
            </a:r>
            <a:r>
              <a:rPr lang="en-US" sz="1600" dirty="0"/>
              <a:t> </a:t>
            </a:r>
            <a:r>
              <a:rPr lang="en-US" sz="1600" dirty="0" err="1"/>
              <a:t>burgdorferi</a:t>
            </a:r>
            <a:endParaRPr lang="en-US" sz="1600" dirty="0"/>
          </a:p>
          <a:p>
            <a:pPr lvl="1"/>
            <a:r>
              <a:rPr lang="en-US" sz="1600" dirty="0" err="1"/>
              <a:t>Leptospira</a:t>
            </a:r>
            <a:r>
              <a:rPr lang="en-US" sz="1600" dirty="0"/>
              <a:t> </a:t>
            </a:r>
            <a:r>
              <a:rPr lang="en-US" sz="1600" dirty="0" err="1"/>
              <a:t>sp</a:t>
            </a:r>
            <a:endParaRPr lang="en-US" sz="1600" dirty="0"/>
          </a:p>
          <a:p>
            <a:pPr lvl="1"/>
            <a:r>
              <a:rPr lang="en-US" sz="1600" dirty="0" err="1"/>
              <a:t>Brucella</a:t>
            </a:r>
            <a:endParaRPr lang="en-US" sz="1600" dirty="0"/>
          </a:p>
          <a:p>
            <a:endParaRPr lang="en-US" sz="1800" b="1" u="sng" dirty="0"/>
          </a:p>
          <a:p>
            <a:endParaRPr lang="en-US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0CB992-01A7-F44D-9576-93B3E49B9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0309" y="1484225"/>
            <a:ext cx="4534644" cy="5611150"/>
          </a:xfrm>
        </p:spPr>
        <p:txBody>
          <a:bodyPr/>
          <a:lstStyle/>
          <a:p>
            <a:r>
              <a:rPr lang="en-US" sz="1800" b="1" u="sng" dirty="0" smtClean="0"/>
              <a:t>Fungi</a:t>
            </a:r>
          </a:p>
          <a:p>
            <a:pPr lvl="1"/>
            <a:r>
              <a:rPr lang="en-US" sz="1600" dirty="0"/>
              <a:t>Aspergillus </a:t>
            </a:r>
            <a:r>
              <a:rPr lang="en-US" sz="1600" dirty="0" err="1"/>
              <a:t>fumigatus</a:t>
            </a:r>
            <a:endParaRPr lang="en-US" sz="1600" dirty="0"/>
          </a:p>
          <a:p>
            <a:pPr lvl="1"/>
            <a:r>
              <a:rPr lang="en-US" sz="1600" dirty="0"/>
              <a:t>Cryptococcus </a:t>
            </a:r>
            <a:r>
              <a:rPr lang="en-US" sz="1600" dirty="0" err="1"/>
              <a:t>neoformans</a:t>
            </a:r>
            <a:endParaRPr lang="en-US" sz="1600" dirty="0"/>
          </a:p>
          <a:p>
            <a:pPr lvl="1"/>
            <a:r>
              <a:rPr lang="en-US" sz="1600" dirty="0" err="1"/>
              <a:t>Histoplasma</a:t>
            </a:r>
            <a:r>
              <a:rPr lang="en-US" sz="1600" dirty="0"/>
              <a:t> </a:t>
            </a:r>
            <a:r>
              <a:rPr lang="en-US" sz="1600" dirty="0" err="1"/>
              <a:t>capsulatum</a:t>
            </a:r>
            <a:endParaRPr lang="en-US" sz="1600" dirty="0"/>
          </a:p>
          <a:p>
            <a:pPr lvl="1"/>
            <a:r>
              <a:rPr lang="en-US" sz="1600" dirty="0"/>
              <a:t>Candida </a:t>
            </a:r>
            <a:r>
              <a:rPr lang="en-US" sz="1600" dirty="0" err="1"/>
              <a:t>albicans</a:t>
            </a:r>
            <a:endParaRPr lang="en-US" sz="1600" dirty="0"/>
          </a:p>
          <a:p>
            <a:pPr lvl="1"/>
            <a:r>
              <a:rPr lang="en-US" sz="1600" dirty="0" err="1"/>
              <a:t>Coccidioides</a:t>
            </a:r>
            <a:r>
              <a:rPr lang="en-US" sz="1600" dirty="0"/>
              <a:t> </a:t>
            </a:r>
            <a:r>
              <a:rPr lang="en-US" sz="1600" dirty="0" err="1"/>
              <a:t>immitis</a:t>
            </a:r>
            <a:endParaRPr lang="en-US" sz="1600" dirty="0"/>
          </a:p>
          <a:p>
            <a:pPr lvl="1"/>
            <a:r>
              <a:rPr lang="en-US" sz="1600" dirty="0" err="1" smtClean="0"/>
              <a:t>Mucormycosis</a:t>
            </a:r>
            <a:endParaRPr lang="en-US" sz="1600" dirty="0"/>
          </a:p>
          <a:p>
            <a:r>
              <a:rPr lang="en-US" sz="1800" b="1" u="sng" dirty="0" smtClean="0"/>
              <a:t>Parasitic</a:t>
            </a:r>
          </a:p>
          <a:p>
            <a:pPr lvl="1"/>
            <a:r>
              <a:rPr lang="en-US" sz="1600" dirty="0" err="1" smtClean="0"/>
              <a:t>Neurocysticercosis</a:t>
            </a:r>
            <a:endParaRPr lang="en-US" sz="1600" dirty="0"/>
          </a:p>
          <a:p>
            <a:pPr lvl="1"/>
            <a:r>
              <a:rPr lang="en-US" sz="1600" dirty="0" smtClean="0"/>
              <a:t>Cerebral </a:t>
            </a:r>
            <a:r>
              <a:rPr lang="en-US" sz="1600" dirty="0"/>
              <a:t>schistosomiasis</a:t>
            </a:r>
          </a:p>
          <a:p>
            <a:pPr lvl="1"/>
            <a:r>
              <a:rPr lang="en-US" sz="1600" dirty="0" smtClean="0"/>
              <a:t>Cerebral </a:t>
            </a:r>
            <a:r>
              <a:rPr lang="en-US" sz="1600" dirty="0"/>
              <a:t>malaria</a:t>
            </a:r>
          </a:p>
          <a:p>
            <a:pPr lvl="1"/>
            <a:r>
              <a:rPr lang="en-US" sz="1600" dirty="0" smtClean="0"/>
              <a:t>American </a:t>
            </a:r>
            <a:r>
              <a:rPr lang="en-US" sz="1600" dirty="0" err="1"/>
              <a:t>trypanosomiasis</a:t>
            </a:r>
            <a:endParaRPr lang="en-US" sz="1600" dirty="0"/>
          </a:p>
          <a:p>
            <a:endParaRPr lang="en-US" sz="1800" b="1" u="sng" dirty="0" smtClean="0"/>
          </a:p>
          <a:p>
            <a:endParaRPr lang="en-US" sz="1800" b="1" u="sng" dirty="0"/>
          </a:p>
          <a:p>
            <a:endParaRPr lang="en-US" sz="1800" b="1" u="sng" dirty="0" smtClean="0"/>
          </a:p>
          <a:p>
            <a:pPr lvl="1"/>
            <a:endParaRPr lang="en-US" sz="1600" b="1" u="sng" dirty="0" smtClean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4610100" y="5486400"/>
            <a:ext cx="5143500" cy="8715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Carod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Artal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FJ. Clinical management of infectious cerebral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vasculitides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. Expert Rev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Neurother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. 2016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11202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 </a:t>
            </a:r>
            <a:r>
              <a:rPr lang="en-US" dirty="0" err="1" smtClean="0"/>
              <a:t>Vasculopathy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1916032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Background: </a:t>
            </a:r>
            <a:r>
              <a:rPr lang="en-US" sz="1400" dirty="0"/>
              <a:t>HIV </a:t>
            </a:r>
            <a:r>
              <a:rPr lang="en-US" sz="1400" dirty="0"/>
              <a:t>infection has been associated with increased risk of </a:t>
            </a:r>
            <a:r>
              <a:rPr lang="en-US" sz="1400" b="1" dirty="0"/>
              <a:t>ischemic</a:t>
            </a:r>
            <a:r>
              <a:rPr lang="en-US" sz="1400" dirty="0"/>
              <a:t> stroke</a:t>
            </a:r>
            <a:r>
              <a:rPr lang="en-US" sz="1400" dirty="0"/>
              <a:t>.</a:t>
            </a:r>
          </a:p>
          <a:p>
            <a:r>
              <a:rPr lang="en-US" sz="1400" b="1" dirty="0"/>
              <a:t>Incidence</a:t>
            </a:r>
            <a:r>
              <a:rPr lang="en-US" sz="1400" dirty="0"/>
              <a:t>: In </a:t>
            </a:r>
            <a:r>
              <a:rPr lang="en-US" sz="1400" dirty="0"/>
              <a:t>The Veterans Aging Cohort Study-Virtual Cohort, during a median follow-up period of 5.9 years, ischemic stroke rates per 1,000 person-years were significantly higher for HIV-infected than for uninfected veterans (2.79 vs. 2.24; incidence rate ratio 1.25</a:t>
            </a:r>
            <a:r>
              <a:rPr lang="en-US" sz="1400" dirty="0"/>
              <a:t>). </a:t>
            </a:r>
          </a:p>
          <a:p>
            <a:endParaRPr lang="en-US" sz="1400" dirty="0"/>
          </a:p>
          <a:p>
            <a:r>
              <a:rPr lang="en-US" sz="1400" b="1" dirty="0"/>
              <a:t>Mechanism Of Infection</a:t>
            </a:r>
            <a:r>
              <a:rPr lang="en-US" sz="1400" dirty="0"/>
              <a:t>: </a:t>
            </a:r>
          </a:p>
          <a:p>
            <a:pPr lvl="1"/>
            <a:r>
              <a:rPr lang="en-US" sz="1200" dirty="0"/>
              <a:t>HIV </a:t>
            </a:r>
            <a:r>
              <a:rPr lang="en-US" sz="1200" dirty="0"/>
              <a:t>can directly invade the </a:t>
            </a:r>
            <a:r>
              <a:rPr lang="en-US" sz="1200" dirty="0"/>
              <a:t>CNS causing </a:t>
            </a:r>
            <a:r>
              <a:rPr lang="en-US" sz="1200" dirty="0"/>
              <a:t>cerebral parenchymal </a:t>
            </a:r>
            <a:r>
              <a:rPr lang="en-US" sz="1200" dirty="0"/>
              <a:t>inflammation.</a:t>
            </a:r>
          </a:p>
          <a:p>
            <a:pPr lvl="1"/>
            <a:r>
              <a:rPr lang="en-US" sz="1200" dirty="0"/>
              <a:t>Affects Blood </a:t>
            </a:r>
            <a:r>
              <a:rPr lang="en-US" sz="1200" dirty="0"/>
              <a:t>monocytes and tissue macrophages, as well as T lymphocytes, dendritic cells, hematopoietic stromal cells, and microglial cells in brain can be </a:t>
            </a:r>
            <a:r>
              <a:rPr lang="en-US" sz="1200" dirty="0"/>
              <a:t>infected</a:t>
            </a:r>
          </a:p>
          <a:p>
            <a:r>
              <a:rPr lang="en-US" sz="1400" dirty="0"/>
              <a:t>Thinning </a:t>
            </a:r>
            <a:r>
              <a:rPr lang="en-US" sz="1400" dirty="0"/>
              <a:t>of arterial media layer has been seen in chronic HIV-infected patients compared with same-aged </a:t>
            </a:r>
            <a:r>
              <a:rPr lang="en-US" sz="1400" dirty="0"/>
              <a:t>controls can affect medium and large vessels causing cortical strokes. </a:t>
            </a:r>
          </a:p>
          <a:p>
            <a:pPr marL="653692" lvl="2" indent="0">
              <a:buNone/>
            </a:pP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2298988" y="5102101"/>
            <a:ext cx="5143500" cy="11313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Sico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JJ, Chang CC, So-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Armah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K, 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et al.; 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Veterans Aging Cohort Study. HIV status and the risk of ischemic stroke among men. Neurology. 2015 May 12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428852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Varicella Zoster </a:t>
            </a:r>
            <a:r>
              <a:rPr lang="en-US" dirty="0"/>
              <a:t>V</a:t>
            </a:r>
            <a:r>
              <a:rPr lang="en-US" dirty="0" smtClean="0"/>
              <a:t>irus (VZV) </a:t>
            </a:r>
            <a:r>
              <a:rPr lang="en-US" dirty="0" err="1" smtClean="0"/>
              <a:t>Vasculopathy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2068432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Background</a:t>
            </a:r>
            <a:r>
              <a:rPr lang="en-US" sz="1600" dirty="0"/>
              <a:t>: VZV </a:t>
            </a:r>
            <a:r>
              <a:rPr lang="en-US" sz="1600" dirty="0"/>
              <a:t>is a </a:t>
            </a:r>
            <a:r>
              <a:rPr lang="en-US" sz="1600" dirty="0"/>
              <a:t>dsDNA herpesvirus </a:t>
            </a:r>
            <a:r>
              <a:rPr lang="en-US" sz="1600" dirty="0"/>
              <a:t>that may infect more than 95% of the human population. </a:t>
            </a:r>
            <a:endParaRPr lang="en-US" sz="1600" dirty="0"/>
          </a:p>
          <a:p>
            <a:r>
              <a:rPr lang="en-US" sz="1600" b="1" dirty="0"/>
              <a:t>Incidence</a:t>
            </a:r>
            <a:r>
              <a:rPr lang="en-US" sz="1600" dirty="0"/>
              <a:t>: In </a:t>
            </a:r>
            <a:r>
              <a:rPr lang="en-US" sz="1600" dirty="0"/>
              <a:t>a retrospective U.K. cohort study that analyzed more than 100,000 zoster patients and 200,000 controls, significant increase in cardio and cerebrovascular disease after zoster was found</a:t>
            </a:r>
            <a:r>
              <a:rPr lang="en-US" sz="1600" dirty="0"/>
              <a:t>. </a:t>
            </a:r>
          </a:p>
          <a:p>
            <a:r>
              <a:rPr lang="en-US" sz="1600" b="1" dirty="0"/>
              <a:t>Mechanism Of Infection</a:t>
            </a:r>
            <a:r>
              <a:rPr lang="en-US" sz="1600" dirty="0"/>
              <a:t>: </a:t>
            </a:r>
          </a:p>
          <a:p>
            <a:pPr lvl="1"/>
            <a:r>
              <a:rPr lang="en-US" sz="1400" dirty="0"/>
              <a:t>VZV invades cerebral arteries through retrograde axonal transport from trigeminal ganglion often without causing systemic or </a:t>
            </a:r>
            <a:r>
              <a:rPr lang="en-US" sz="1400" dirty="0" err="1"/>
              <a:t>parenchymatous</a:t>
            </a:r>
            <a:r>
              <a:rPr lang="en-US" sz="1400" dirty="0"/>
              <a:t> involvement</a:t>
            </a:r>
            <a:r>
              <a:rPr lang="en-US" sz="1400" dirty="0"/>
              <a:t>.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2604433" y="4992906"/>
            <a:ext cx="5143500" cy="11313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>
                <a:solidFill>
                  <a:srgbClr val="333333"/>
                </a:solidFill>
                <a:latin typeface="Open Sans"/>
              </a:rPr>
              <a:t>Breuer J, 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Pacou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 M, Gauthier A, et al. Herpes zoster as a risk factor for stroke and TIA: a retrospective cohort study in the UK. Neurology. 2014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9556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Varicella Zoster Virus (VZV) </a:t>
            </a:r>
            <a:r>
              <a:rPr lang="en-US" dirty="0" err="1" smtClean="0"/>
              <a:t>Vasculopathy</a:t>
            </a:r>
            <a:r>
              <a:rPr lang="en-US" dirty="0" smtClean="0"/>
              <a:t> Continued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7123" y="2057400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88" dirty="0"/>
              <a:t>VZV ischemic </a:t>
            </a:r>
            <a:r>
              <a:rPr lang="en-US" sz="1688" dirty="0" err="1"/>
              <a:t>vasculopathy</a:t>
            </a:r>
            <a:r>
              <a:rPr lang="en-US" sz="1688" dirty="0"/>
              <a:t> can be classified </a:t>
            </a:r>
            <a:r>
              <a:rPr lang="en-US" sz="1688" dirty="0"/>
              <a:t>into:</a:t>
            </a:r>
          </a:p>
          <a:p>
            <a:pPr marL="738082" lvl="1" indent="-385785">
              <a:buFont typeface="+mj-lt"/>
              <a:buAutoNum type="arabicPeriod"/>
            </a:pPr>
            <a:r>
              <a:rPr lang="en-US" sz="1519" dirty="0"/>
              <a:t>Large-vessel </a:t>
            </a:r>
            <a:r>
              <a:rPr lang="en-US" sz="1519" dirty="0"/>
              <a:t>disease causing contralateral hemiplegia following herpes zoster </a:t>
            </a:r>
            <a:r>
              <a:rPr lang="en-US" sz="1519" dirty="0" err="1"/>
              <a:t>ophthalmicus</a:t>
            </a:r>
            <a:endParaRPr lang="en-US" sz="1519" dirty="0"/>
          </a:p>
          <a:p>
            <a:pPr marL="738082" lvl="1" indent="-385785">
              <a:buFont typeface="+mj-lt"/>
              <a:buAutoNum type="arabicPeriod"/>
            </a:pPr>
            <a:r>
              <a:rPr lang="en-US" sz="1519" dirty="0"/>
              <a:t>S</a:t>
            </a:r>
            <a:r>
              <a:rPr lang="en-US" sz="1519" dirty="0"/>
              <a:t>mall-vessel </a:t>
            </a:r>
            <a:r>
              <a:rPr lang="en-US" sz="1519" dirty="0" err="1"/>
              <a:t>vasculopathy</a:t>
            </a:r>
            <a:r>
              <a:rPr lang="en-US" sz="1519" dirty="0"/>
              <a:t>, more common in immune-compromised </a:t>
            </a:r>
            <a:r>
              <a:rPr lang="en-US" sz="1519" dirty="0"/>
              <a:t>patients</a:t>
            </a:r>
          </a:p>
          <a:p>
            <a:pPr marL="738082" lvl="1" indent="-385785">
              <a:buFont typeface="+mj-lt"/>
              <a:buAutoNum type="arabicPeriod"/>
            </a:pPr>
            <a:r>
              <a:rPr lang="en-US" sz="1519" dirty="0"/>
              <a:t>M</a:t>
            </a:r>
            <a:r>
              <a:rPr lang="en-US" sz="1519" dirty="0"/>
              <a:t>ultifocal </a:t>
            </a:r>
            <a:r>
              <a:rPr lang="en-US" sz="1519" dirty="0" err="1"/>
              <a:t>vasculopathy</a:t>
            </a:r>
            <a:r>
              <a:rPr lang="en-US" sz="1519" dirty="0"/>
              <a:t> with involvement of both large and small vessels. </a:t>
            </a:r>
            <a:endParaRPr lang="en-US" sz="1519" dirty="0"/>
          </a:p>
          <a:p>
            <a:pPr marL="738082" lvl="1" indent="-385785">
              <a:buFont typeface="+mj-lt"/>
              <a:buAutoNum type="arabicPeriod"/>
            </a:pPr>
            <a:r>
              <a:rPr lang="en-US" sz="1519" dirty="0"/>
              <a:t>Cerebral </a:t>
            </a:r>
            <a:r>
              <a:rPr lang="en-US" sz="1519" dirty="0"/>
              <a:t>hemorrhages have been described and they are more frequently </a:t>
            </a:r>
            <a:r>
              <a:rPr lang="en-US" sz="1519" dirty="0" err="1"/>
              <a:t>supratentorial</a:t>
            </a:r>
            <a:r>
              <a:rPr lang="en-US" sz="1519" dirty="0"/>
              <a:t>; although rare, cerebellar hemorrhages have also been </a:t>
            </a:r>
            <a:r>
              <a:rPr lang="en-US" sz="1519" dirty="0"/>
              <a:t>reported</a:t>
            </a:r>
          </a:p>
          <a:p>
            <a:r>
              <a:rPr lang="en-US" sz="2025" dirty="0"/>
              <a:t>Suspect after new rash followed by HA or encephalopathy. </a:t>
            </a:r>
            <a:endParaRPr lang="en-US" sz="2025" dirty="0"/>
          </a:p>
        </p:txBody>
      </p:sp>
      <p:sp>
        <p:nvSpPr>
          <p:cNvPr id="6" name="Rectangle 5"/>
          <p:cNvSpPr/>
          <p:nvPr/>
        </p:nvSpPr>
        <p:spPr>
          <a:xfrm>
            <a:off x="2611116" y="4938354"/>
            <a:ext cx="5143500" cy="11313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>
                <a:solidFill>
                  <a:srgbClr val="333333"/>
                </a:solidFill>
                <a:latin typeface="Open Sans"/>
              </a:rPr>
              <a:t>Matsuo K, 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Uozumi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 Y, Miyamoto H, et al. Varicella-zoster vasculitis presenting with cerebellar hemorrhage. J Stroke 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Cerebrovasc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 Dis. 2015;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417875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Tuberculosis Meningitis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2057400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Background</a:t>
            </a:r>
            <a:r>
              <a:rPr lang="en-US" sz="1400" dirty="0"/>
              <a:t>: </a:t>
            </a:r>
            <a:r>
              <a:rPr lang="en-US" sz="1400" dirty="0"/>
              <a:t>Tuberculosis is a major health problem with a worldwide estimate of 9.6 million new cases per year. </a:t>
            </a:r>
            <a:endParaRPr lang="en-US" sz="1400" dirty="0"/>
          </a:p>
          <a:p>
            <a:r>
              <a:rPr lang="en-US" sz="1400" b="1" dirty="0"/>
              <a:t>Incidence</a:t>
            </a:r>
            <a:r>
              <a:rPr lang="en-US" sz="1400" dirty="0"/>
              <a:t>: </a:t>
            </a:r>
            <a:r>
              <a:rPr lang="en-US" sz="1400" dirty="0"/>
              <a:t>The CNS may be involved in between 1% and 10% of </a:t>
            </a:r>
            <a:r>
              <a:rPr lang="en-US" sz="1400" i="1" dirty="0"/>
              <a:t>Mycobacterium tuberculosis</a:t>
            </a:r>
            <a:r>
              <a:rPr lang="en-US" sz="1400" dirty="0"/>
              <a:t> infections.</a:t>
            </a:r>
          </a:p>
          <a:p>
            <a:r>
              <a:rPr lang="en-US" sz="1400" b="1" dirty="0"/>
              <a:t>Mechanism Of Infection</a:t>
            </a:r>
            <a:r>
              <a:rPr lang="en-US" sz="1400" dirty="0"/>
              <a:t>: </a:t>
            </a:r>
          </a:p>
          <a:p>
            <a:pPr lvl="1"/>
            <a:r>
              <a:rPr lang="en-US" sz="1200" dirty="0"/>
              <a:t>Pathogenesis of TBM meningitis involves infiltrative, proliferative, and necrotizing processes of intracranial vessels. </a:t>
            </a:r>
            <a:endParaRPr lang="en-US" sz="1200" dirty="0"/>
          </a:p>
          <a:p>
            <a:pPr lvl="1"/>
            <a:r>
              <a:rPr lang="en-US" sz="1200" dirty="0"/>
              <a:t>Small- </a:t>
            </a:r>
            <a:r>
              <a:rPr lang="en-US" sz="1200" dirty="0"/>
              <a:t>and medium-sized intracranial vessels are affected. </a:t>
            </a:r>
            <a:endParaRPr lang="en-US" sz="1200" dirty="0"/>
          </a:p>
          <a:p>
            <a:pPr lvl="1"/>
            <a:r>
              <a:rPr lang="en-US" sz="1200" dirty="0"/>
              <a:t>Infarcts </a:t>
            </a:r>
            <a:r>
              <a:rPr lang="en-US" sz="1200" dirty="0"/>
              <a:t>are common in the MCA territory and they are more frequent in the area known as ‘tubercular zone’ of the </a:t>
            </a:r>
            <a:r>
              <a:rPr lang="en-US" sz="1200" dirty="0" err="1"/>
              <a:t>thalamo</a:t>
            </a:r>
            <a:r>
              <a:rPr lang="en-US" sz="1200" dirty="0"/>
              <a:t>-perforating and medial </a:t>
            </a:r>
            <a:r>
              <a:rPr lang="en-US" sz="1200" dirty="0" err="1"/>
              <a:t>lenticulo</a:t>
            </a:r>
            <a:r>
              <a:rPr lang="en-US" sz="1200" dirty="0"/>
              <a:t>-striate vessels, as these arteries may be embedded in </a:t>
            </a:r>
            <a:r>
              <a:rPr lang="en-US" sz="1200" dirty="0"/>
              <a:t>exudates can see </a:t>
            </a:r>
            <a:r>
              <a:rPr lang="en-US" sz="1200" dirty="0" err="1"/>
              <a:t>b/l</a:t>
            </a:r>
            <a:r>
              <a:rPr lang="en-US" sz="1200" dirty="0"/>
              <a:t> involvement</a:t>
            </a:r>
          </a:p>
          <a:p>
            <a:r>
              <a:rPr lang="en-US" sz="1400" dirty="0"/>
              <a:t>TBM should be suspected in chronic and subacute meningitis patients who have moderate </a:t>
            </a:r>
            <a:r>
              <a:rPr lang="en-US" sz="1400" dirty="0" err="1"/>
              <a:t>pleocytosis</a:t>
            </a:r>
            <a:r>
              <a:rPr lang="en-US" sz="1400" dirty="0"/>
              <a:t> with lymphocytic predominance, and raised proteins in the </a:t>
            </a:r>
            <a:r>
              <a:rPr lang="en-US" sz="1400" dirty="0"/>
              <a:t>CSF</a:t>
            </a:r>
          </a:p>
          <a:p>
            <a:r>
              <a:rPr lang="en-US" sz="1400" b="1" dirty="0"/>
              <a:t>Deep, multiple, and </a:t>
            </a:r>
            <a:r>
              <a:rPr lang="en-US" sz="1400" b="1" dirty="0"/>
              <a:t>bilateral ischemic </a:t>
            </a:r>
            <a:r>
              <a:rPr lang="en-US" sz="1400" b="1" dirty="0"/>
              <a:t>strokes affecting basal ganglia (caudate, anterior thalamus) and the anterior and genu of internal capsule are commonly observed.</a:t>
            </a:r>
            <a:endParaRPr lang="en-US" sz="1800" b="1" dirty="0"/>
          </a:p>
        </p:txBody>
      </p:sp>
      <p:sp>
        <p:nvSpPr>
          <p:cNvPr id="5" name="Rectangle 4"/>
          <p:cNvSpPr/>
          <p:nvPr/>
        </p:nvSpPr>
        <p:spPr>
          <a:xfrm>
            <a:off x="2347258" y="5880752"/>
            <a:ext cx="5143500" cy="8715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 err="1"/>
              <a:t>Misra</a:t>
            </a:r>
            <a:r>
              <a:rPr lang="en-US" sz="1688" dirty="0"/>
              <a:t> UK, </a:t>
            </a:r>
            <a:r>
              <a:rPr lang="en-US" sz="1688" dirty="0" err="1"/>
              <a:t>Kalita</a:t>
            </a:r>
            <a:r>
              <a:rPr lang="en-US" sz="1688" dirty="0"/>
              <a:t> J, </a:t>
            </a:r>
            <a:r>
              <a:rPr lang="en-US" sz="1688" dirty="0" err="1"/>
              <a:t>Maurya</a:t>
            </a:r>
            <a:r>
              <a:rPr lang="en-US" sz="1688" dirty="0"/>
              <a:t> PK. Stroke in tuberculous meningitis. J </a:t>
            </a:r>
            <a:r>
              <a:rPr lang="en-US" sz="1688" dirty="0" err="1"/>
              <a:t>Neurol</a:t>
            </a:r>
            <a:r>
              <a:rPr lang="en-US" sz="1688" dirty="0"/>
              <a:t> Sci. 2011</a:t>
            </a:r>
          </a:p>
        </p:txBody>
      </p:sp>
    </p:spTree>
    <p:extLst>
      <p:ext uri="{BB962C8B-B14F-4D97-AF65-F5344CB8AC3E}">
        <p14:creationId xmlns:p14="http://schemas.microsoft.com/office/powerpoint/2010/main" val="8147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Neurosyphilis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1905000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1" dirty="0"/>
              <a:t>Background</a:t>
            </a:r>
            <a:r>
              <a:rPr lang="en-US" sz="1600" i="1" dirty="0"/>
              <a:t>: </a:t>
            </a:r>
            <a:r>
              <a:rPr lang="en-US" sz="1600" i="1" dirty="0" err="1"/>
              <a:t>Treponema</a:t>
            </a:r>
            <a:r>
              <a:rPr lang="en-US" sz="1600" i="1" dirty="0"/>
              <a:t> </a:t>
            </a:r>
            <a:r>
              <a:rPr lang="en-US" sz="1600" i="1" dirty="0"/>
              <a:t>pallidum</a:t>
            </a:r>
            <a:r>
              <a:rPr lang="en-US" sz="1600" dirty="0"/>
              <a:t> disseminates to the meninges in the early stages of infection, and spirochetes can be identified in the CSF in primary syphilis</a:t>
            </a:r>
            <a:r>
              <a:rPr lang="en-US" sz="1600" dirty="0"/>
              <a:t>. </a:t>
            </a:r>
            <a:r>
              <a:rPr lang="en-US" sz="1600" b="1" dirty="0"/>
              <a:t>Incidence</a:t>
            </a:r>
            <a:r>
              <a:rPr lang="en-US" sz="1600" dirty="0"/>
              <a:t>: </a:t>
            </a:r>
            <a:r>
              <a:rPr lang="en-US" sz="1600" dirty="0"/>
              <a:t>Worldwide it is estimated that 12 million of new cases of syphilis infections occur each year. </a:t>
            </a:r>
            <a:r>
              <a:rPr lang="en-US" sz="1600" dirty="0" err="1"/>
              <a:t>Meningovascular</a:t>
            </a:r>
            <a:r>
              <a:rPr lang="en-US" sz="1600" dirty="0"/>
              <a:t> syphilis has reappeared among people infected with HIV, and this condition can be another source of stroke in HIV </a:t>
            </a:r>
            <a:r>
              <a:rPr lang="en-US" sz="1600" dirty="0"/>
              <a:t>patients</a:t>
            </a:r>
          </a:p>
          <a:p>
            <a:r>
              <a:rPr lang="en-US" sz="1600" b="1" dirty="0"/>
              <a:t>Mechanism Of Infection</a:t>
            </a:r>
            <a:r>
              <a:rPr lang="en-US" sz="1600" dirty="0"/>
              <a:t>: </a:t>
            </a:r>
          </a:p>
          <a:p>
            <a:pPr lvl="1"/>
            <a:r>
              <a:rPr lang="en-US" sz="1400" dirty="0" err="1"/>
              <a:t>Obliterative</a:t>
            </a:r>
            <a:r>
              <a:rPr lang="en-US" sz="1400" dirty="0"/>
              <a:t> endarteritis of </a:t>
            </a:r>
            <a:r>
              <a:rPr lang="en-US" sz="1400" i="1" dirty="0"/>
              <a:t>vasa </a:t>
            </a:r>
            <a:r>
              <a:rPr lang="en-US" sz="1400" i="1" dirty="0" err="1"/>
              <a:t>vasorum</a:t>
            </a:r>
            <a:r>
              <a:rPr lang="en-US" sz="1400" dirty="0"/>
              <a:t> of large arteries can also lead to aneurysm formation in </a:t>
            </a:r>
            <a:r>
              <a:rPr lang="en-US" sz="1400" dirty="0" err="1"/>
              <a:t>neurosyphilis</a:t>
            </a:r>
            <a:r>
              <a:rPr lang="en-US" sz="1400" dirty="0"/>
              <a:t>.</a:t>
            </a:r>
          </a:p>
          <a:p>
            <a:r>
              <a:rPr lang="en-US" sz="1600" dirty="0" err="1"/>
              <a:t>Meningovascular</a:t>
            </a:r>
            <a:r>
              <a:rPr lang="en-US" sz="1600" dirty="0"/>
              <a:t> syphilis involves more commonly anterior circulation.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54852" y="4564488"/>
            <a:ext cx="5143500" cy="11313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 err="1">
                <a:solidFill>
                  <a:srgbClr val="333333"/>
                </a:solidFill>
                <a:latin typeface="Open Sans"/>
              </a:rPr>
              <a:t>Bäuerle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 J, 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Zitzmann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 A, Egger K, et al. The great imitator-still today! A case of 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meningovascular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 syphilis affecting the posterior circulation. J Stroke </a:t>
            </a:r>
            <a:r>
              <a:rPr lang="en-US" sz="1688" dirty="0" err="1">
                <a:solidFill>
                  <a:srgbClr val="333333"/>
                </a:solidFill>
                <a:latin typeface="Open Sans"/>
              </a:rPr>
              <a:t>Cerebrovasc</a:t>
            </a:r>
            <a:r>
              <a:rPr lang="en-US" sz="1688" dirty="0">
                <a:solidFill>
                  <a:srgbClr val="333333"/>
                </a:solidFill>
                <a:latin typeface="Open Sans"/>
              </a:rPr>
              <a:t> Dis. 2015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214585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Neuroborreliosis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1839832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Background</a:t>
            </a:r>
            <a:r>
              <a:rPr lang="en-US" sz="1600" dirty="0"/>
              <a:t>: </a:t>
            </a:r>
            <a:r>
              <a:rPr lang="en-US" sz="1600" dirty="0"/>
              <a:t>Lyme disease is caused by the infection with spirochetes of the </a:t>
            </a:r>
            <a:r>
              <a:rPr lang="en-US" sz="1600" i="1" dirty="0" err="1"/>
              <a:t>Borrelia</a:t>
            </a:r>
            <a:r>
              <a:rPr lang="en-US" sz="1600" i="1" dirty="0"/>
              <a:t> </a:t>
            </a:r>
            <a:r>
              <a:rPr lang="en-US" sz="1600" i="1" dirty="0" err="1"/>
              <a:t>burgdorferi</a:t>
            </a:r>
            <a:r>
              <a:rPr lang="en-US" sz="1600" dirty="0"/>
              <a:t> species</a:t>
            </a:r>
            <a:r>
              <a:rPr lang="en-US" sz="1600" dirty="0"/>
              <a:t>.</a:t>
            </a:r>
          </a:p>
          <a:p>
            <a:r>
              <a:rPr lang="en-US" sz="1600" b="1" dirty="0"/>
              <a:t>Incidence</a:t>
            </a:r>
            <a:r>
              <a:rPr lang="en-US" sz="1600" dirty="0"/>
              <a:t>: </a:t>
            </a:r>
            <a:r>
              <a:rPr lang="en-US" sz="1600" dirty="0" err="1"/>
              <a:t>Neuroborreliosis</a:t>
            </a:r>
            <a:r>
              <a:rPr lang="en-US" sz="1600" dirty="0"/>
              <a:t> is the most common manifestation of disseminated Lyme disease and may affect up to 15% of infected patients. </a:t>
            </a:r>
            <a:r>
              <a:rPr lang="en-US" sz="1600" dirty="0"/>
              <a:t>Incidence of Lyme CNS vasculitis not well known. </a:t>
            </a:r>
          </a:p>
          <a:p>
            <a:r>
              <a:rPr lang="en-US" sz="1600" b="1" dirty="0"/>
              <a:t>Clinical Presentation: </a:t>
            </a:r>
            <a:r>
              <a:rPr lang="en-US" sz="1600" dirty="0"/>
              <a:t>Cranial </a:t>
            </a:r>
            <a:r>
              <a:rPr lang="en-US" sz="1600" dirty="0"/>
              <a:t>neuritis, progressive meningoencephalitis, and </a:t>
            </a:r>
            <a:r>
              <a:rPr lang="en-US" sz="1600" dirty="0" err="1"/>
              <a:t>meningoradiculitis</a:t>
            </a:r>
            <a:r>
              <a:rPr lang="en-US" sz="1600" dirty="0"/>
              <a:t>.</a:t>
            </a:r>
            <a:endParaRPr lang="en-US" sz="1600" dirty="0"/>
          </a:p>
          <a:p>
            <a:r>
              <a:rPr lang="en-US" sz="1600" b="1" dirty="0"/>
              <a:t>Mechanism Of Infection</a:t>
            </a:r>
            <a:r>
              <a:rPr lang="en-US" sz="1600" dirty="0"/>
              <a:t>: </a:t>
            </a:r>
          </a:p>
          <a:p>
            <a:pPr lvl="1"/>
            <a:r>
              <a:rPr lang="en-US" sz="1200" dirty="0" err="1"/>
              <a:t>Neuroborreliosis</a:t>
            </a:r>
            <a:r>
              <a:rPr lang="en-US" sz="1200" dirty="0"/>
              <a:t> causes a multifocal cerebral vasculitis characterized by thickening of the arterial intima and adventitia, perivascular lymphocytic infiltration, and vessel obliteration </a:t>
            </a:r>
          </a:p>
          <a:p>
            <a:pPr lvl="1"/>
            <a:r>
              <a:rPr lang="en-US" sz="1400" dirty="0"/>
              <a:t>Affect, small, medium or large vessels</a:t>
            </a:r>
          </a:p>
          <a:p>
            <a:r>
              <a:rPr lang="en-US" dirty="0"/>
              <a:t>Deep vessels and large vessels involved</a:t>
            </a:r>
          </a:p>
          <a:p>
            <a:r>
              <a:rPr lang="en-US" dirty="0"/>
              <a:t>Ischemic &gt; hemorrhagic strokes have been reported as well as CSVT.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778744" y="5880752"/>
            <a:ext cx="5143500" cy="8715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Carod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Artal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 FJ. Clinical management of infectious cerebral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vasculitides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. Expert Rev </a:t>
            </a:r>
            <a:r>
              <a:rPr lang="en-US" sz="1688" dirty="0" err="1">
                <a:solidFill>
                  <a:srgbClr val="212121"/>
                </a:solidFill>
                <a:latin typeface="BlinkMacSystemFont"/>
              </a:rPr>
              <a:t>Neurother</a:t>
            </a:r>
            <a:r>
              <a:rPr lang="en-US" sz="1688" dirty="0">
                <a:solidFill>
                  <a:srgbClr val="212121"/>
                </a:solidFill>
                <a:latin typeface="BlinkMacSystemFont"/>
              </a:rPr>
              <a:t>. 2016</a:t>
            </a: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34157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fungal infections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05206" y="1981200"/>
            <a:ext cx="9341954" cy="2503568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MC presentation HA and encephalopathy</a:t>
            </a:r>
          </a:p>
          <a:p>
            <a:r>
              <a:rPr lang="en-US" sz="1600" dirty="0"/>
              <a:t>Patients </a:t>
            </a:r>
            <a:r>
              <a:rPr lang="en-US" sz="1600" dirty="0"/>
              <a:t>suffering from diabetes, AIDS, cancer, hematologic </a:t>
            </a:r>
            <a:r>
              <a:rPr lang="en-US" sz="1600" dirty="0"/>
              <a:t>malignancies or immunosuppressed may </a:t>
            </a:r>
            <a:r>
              <a:rPr lang="en-US" sz="1600" dirty="0"/>
              <a:t>be at risk of systemic fungal infection. </a:t>
            </a:r>
            <a:endParaRPr lang="en-US" sz="1600" dirty="0"/>
          </a:p>
          <a:p>
            <a:r>
              <a:rPr lang="en-US" sz="1600" i="1" dirty="0"/>
              <a:t>Immune-Competent: Aspergillus </a:t>
            </a:r>
            <a:r>
              <a:rPr lang="en-US" sz="1600" i="1" dirty="0" err="1"/>
              <a:t>sp</a:t>
            </a:r>
            <a:r>
              <a:rPr lang="en-US" sz="1600" i="1" dirty="0"/>
              <a:t>, </a:t>
            </a:r>
            <a:r>
              <a:rPr lang="en-US" sz="1600" i="1" dirty="0" err="1"/>
              <a:t>Zygomycetes</a:t>
            </a:r>
            <a:r>
              <a:rPr lang="en-US" sz="1600" dirty="0"/>
              <a:t> or </a:t>
            </a:r>
            <a:r>
              <a:rPr lang="en-US" sz="1600" i="1" dirty="0"/>
              <a:t>Candida </a:t>
            </a:r>
            <a:r>
              <a:rPr lang="en-US" sz="1600" i="1" dirty="0" err="1"/>
              <a:t>sp</a:t>
            </a:r>
            <a:r>
              <a:rPr lang="en-US" sz="1600" dirty="0"/>
              <a:t> are well-known opportunistic fungi </a:t>
            </a:r>
            <a:endParaRPr lang="en-US" sz="1600" dirty="0"/>
          </a:p>
          <a:p>
            <a:r>
              <a:rPr lang="en-US" sz="1600" dirty="0"/>
              <a:t>Immuno-compromised: </a:t>
            </a:r>
            <a:r>
              <a:rPr lang="en-US" sz="1600" i="1" dirty="0"/>
              <a:t>Cryptococcus </a:t>
            </a:r>
            <a:r>
              <a:rPr lang="en-US" sz="1600" i="1" dirty="0" err="1"/>
              <a:t>neoformans</a:t>
            </a:r>
            <a:r>
              <a:rPr lang="en-US" sz="1600" i="1" dirty="0"/>
              <a:t>, </a:t>
            </a:r>
            <a:r>
              <a:rPr lang="en-US" sz="1600" i="1" dirty="0" err="1"/>
              <a:t>Coccidioides</a:t>
            </a:r>
            <a:r>
              <a:rPr lang="en-US" sz="1600" i="1" dirty="0"/>
              <a:t> </a:t>
            </a:r>
            <a:r>
              <a:rPr lang="en-US" sz="1600" i="1" dirty="0" err="1"/>
              <a:t>immitis</a:t>
            </a:r>
            <a:r>
              <a:rPr lang="en-US" sz="1600" i="1" dirty="0"/>
              <a:t>, </a:t>
            </a:r>
            <a:r>
              <a:rPr lang="en-US" sz="1600" i="1" dirty="0" err="1"/>
              <a:t>Blastomyces</a:t>
            </a:r>
            <a:r>
              <a:rPr lang="en-US" sz="1600" i="1" dirty="0"/>
              <a:t> </a:t>
            </a:r>
            <a:r>
              <a:rPr lang="en-US" sz="1600" i="1" dirty="0" err="1"/>
              <a:t>dermatitidis</a:t>
            </a:r>
            <a:r>
              <a:rPr lang="en-US" sz="1600" i="1" dirty="0"/>
              <a:t>, </a:t>
            </a:r>
            <a:r>
              <a:rPr lang="en-US" sz="1600" i="1" dirty="0" err="1"/>
              <a:t>Histoplasma</a:t>
            </a:r>
            <a:r>
              <a:rPr lang="en-US" sz="1600" i="1" dirty="0"/>
              <a:t> </a:t>
            </a:r>
            <a:r>
              <a:rPr lang="en-US" sz="1600" i="1" dirty="0" err="1"/>
              <a:t>capsulatum</a:t>
            </a:r>
            <a:endParaRPr lang="en-US" sz="1600" dirty="0"/>
          </a:p>
          <a:p>
            <a:r>
              <a:rPr lang="en-US" sz="1600" dirty="0"/>
              <a:t>CNS </a:t>
            </a:r>
            <a:r>
              <a:rPr lang="en-US" sz="1600" dirty="0"/>
              <a:t>fungal infections may present as chronic meningitis or focal brain lesions. Fungi may reach the CNS via </a:t>
            </a:r>
            <a:r>
              <a:rPr lang="en-US" sz="1600" dirty="0" err="1"/>
              <a:t>hematogenous</a:t>
            </a:r>
            <a:r>
              <a:rPr lang="en-US" sz="1600" dirty="0"/>
              <a:t> dissemination from the lungs, heart (</a:t>
            </a:r>
            <a:r>
              <a:rPr lang="en-US" sz="1600" dirty="0" err="1"/>
              <a:t>mycotic</a:t>
            </a:r>
            <a:r>
              <a:rPr lang="en-US" sz="1600" dirty="0"/>
              <a:t> endocarditis), or skin. </a:t>
            </a:r>
            <a:endParaRPr lang="en-US" sz="1600" dirty="0"/>
          </a:p>
          <a:p>
            <a:r>
              <a:rPr lang="en-US" sz="1600" dirty="0"/>
              <a:t>Invasion </a:t>
            </a:r>
            <a:r>
              <a:rPr lang="en-US" sz="1600" dirty="0"/>
              <a:t>and occlusion of arteries, large-vessel vasculitis, </a:t>
            </a:r>
            <a:r>
              <a:rPr lang="en-US" sz="1600" dirty="0"/>
              <a:t>and </a:t>
            </a:r>
            <a:r>
              <a:rPr lang="en-US" sz="1600" dirty="0"/>
              <a:t>subarachnoid hemorrhage after rupture of </a:t>
            </a:r>
            <a:r>
              <a:rPr lang="en-US" sz="1600" dirty="0" err="1"/>
              <a:t>mycotic</a:t>
            </a:r>
            <a:r>
              <a:rPr lang="en-US" sz="1600" dirty="0"/>
              <a:t> aneurysms are cerebrovascular complications of CNS mycosis. </a:t>
            </a:r>
            <a:r>
              <a:rPr lang="en-US" sz="1600" dirty="0" err="1"/>
              <a:t>Mycotic</a:t>
            </a:r>
            <a:r>
              <a:rPr lang="en-US" sz="1600" dirty="0"/>
              <a:t> aneurysms may be associated with intracerebral hemorrhage and are located in distal branches of intracranial arteries</a:t>
            </a:r>
            <a:r>
              <a:rPr lang="en-US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09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28690</TotalTime>
  <Words>1203</Words>
  <Application>Microsoft Office PowerPoint</Application>
  <PresentationFormat>35mm Slides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BlinkMacSystemFont</vt:lpstr>
      <vt:lpstr>Lucida Grande</vt:lpstr>
      <vt:lpstr>Open Sans</vt:lpstr>
      <vt:lpstr>Times New Roman</vt:lpstr>
      <vt:lpstr>Verdana</vt:lpstr>
      <vt:lpstr>Eclipse</vt:lpstr>
      <vt:lpstr>What infections cause vasculitis?</vt:lpstr>
      <vt:lpstr>Incidence of Infectious Vasculopathy</vt:lpstr>
      <vt:lpstr>Clinical Presentation of Infectious Vasculopathies</vt:lpstr>
      <vt:lpstr>Common Infectious Vasculitic Etiologies</vt:lpstr>
      <vt:lpstr>HIV Vasculopathy</vt:lpstr>
      <vt:lpstr>Varicella Zoster Virus (VZV) Vasculopathy</vt:lpstr>
      <vt:lpstr>Varicella Zoster Virus (VZV) Vasculopathy Continued</vt:lpstr>
      <vt:lpstr>Tuberculosis Meningitis</vt:lpstr>
      <vt:lpstr>Neurosyphilis</vt:lpstr>
      <vt:lpstr>Neuroborreliosis</vt:lpstr>
      <vt:lpstr>CNS fungal infections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186</cp:revision>
  <dcterms:created xsi:type="dcterms:W3CDTF">1995-06-17T23:31:02Z</dcterms:created>
  <dcterms:modified xsi:type="dcterms:W3CDTF">2021-09-28T14:25:47Z</dcterms:modified>
</cp:coreProperties>
</file>