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13"/>
  </p:notesMasterIdLst>
  <p:handoutMasterIdLst>
    <p:handoutMasterId r:id="rId14"/>
  </p:handoutMasterIdLst>
  <p:sldIdLst>
    <p:sldId id="367" r:id="rId2"/>
    <p:sldId id="578" r:id="rId3"/>
    <p:sldId id="580" r:id="rId4"/>
    <p:sldId id="581" r:id="rId5"/>
    <p:sldId id="582" r:id="rId6"/>
    <p:sldId id="585" r:id="rId7"/>
    <p:sldId id="586" r:id="rId8"/>
    <p:sldId id="587" r:id="rId9"/>
    <p:sldId id="584" r:id="rId10"/>
    <p:sldId id="588" r:id="rId11"/>
    <p:sldId id="579" r:id="rId12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109" d="100"/>
          <a:sy n="109" d="100"/>
        </p:scale>
        <p:origin x="774" y="10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028700" y="914400"/>
            <a:ext cx="8143875" cy="2057400"/>
          </a:xfrm>
        </p:spPr>
        <p:txBody>
          <a:bodyPr/>
          <a:lstStyle/>
          <a:p>
            <a:r>
              <a:rPr lang="en-US" dirty="0" smtClean="0"/>
              <a:t>Can </a:t>
            </a:r>
            <a:r>
              <a:rPr lang="en-US" dirty="0"/>
              <a:t>high </a:t>
            </a:r>
            <a:r>
              <a:rPr lang="en-US"/>
              <a:t>HDL </a:t>
            </a:r>
            <a:r>
              <a:rPr lang="en-US" smtClean="0"/>
              <a:t>be </a:t>
            </a:r>
            <a:r>
              <a:rPr lang="en-US" dirty="0"/>
              <a:t>associated with a paradoxical increased risk of atherosclerotic </a:t>
            </a:r>
            <a:r>
              <a:rPr lang="en-US" dirty="0" smtClean="0"/>
              <a:t>disease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Fellow’s name: Judy Dawod</a:t>
            </a:r>
          </a:p>
          <a:p>
            <a:r>
              <a:rPr lang="en-US" dirty="0" smtClean="0"/>
              <a:t>Date: 2/4/2021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Framingham Risk Calculator, HDL-C levels ≥ 60 mg/ </a:t>
            </a:r>
            <a:r>
              <a:rPr lang="en-US" sz="2000" dirty="0" err="1"/>
              <a:t>dL</a:t>
            </a:r>
            <a:r>
              <a:rPr lang="en-US" sz="2000" dirty="0"/>
              <a:t> inform the health care provider that ASCVD risk factor calculations can be reduced by 1, concluding that HDL-C levels above this cut point are </a:t>
            </a:r>
            <a:r>
              <a:rPr lang="en-US" sz="2000" dirty="0" err="1" smtClean="0"/>
              <a:t>cardioprotective</a:t>
            </a:r>
            <a:endParaRPr lang="en-US" sz="2000" dirty="0"/>
          </a:p>
          <a:p>
            <a:r>
              <a:rPr lang="en-US" sz="2000" dirty="0" smtClean="0"/>
              <a:t>This has changed recently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006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(Cardiovascular Health in Ambulatory Care Research Team [CANHEART</a:t>
            </a:r>
            <a:r>
              <a:rPr lang="en-US" sz="2000" b="1" dirty="0" smtClean="0"/>
              <a:t>]) </a:t>
            </a:r>
            <a:r>
              <a:rPr lang="en-US" sz="2000" dirty="0" smtClean="0"/>
              <a:t>Examined </a:t>
            </a:r>
            <a:r>
              <a:rPr lang="en-US" sz="2000" dirty="0"/>
              <a:t>the association of fasting cholesterol </a:t>
            </a:r>
            <a:r>
              <a:rPr lang="en-US" sz="2000" dirty="0" smtClean="0"/>
              <a:t>with </a:t>
            </a:r>
            <a:r>
              <a:rPr lang="en-US" sz="2000" dirty="0"/>
              <a:t>cause-specific mortality in a large observational cohort (n = </a:t>
            </a:r>
            <a:r>
              <a:rPr lang="en-US" sz="2000" dirty="0" smtClean="0"/>
              <a:t>631,762) </a:t>
            </a:r>
            <a:r>
              <a:rPr lang="en-US" sz="2000" dirty="0"/>
              <a:t>of subjects living in Ontario, Canada, who were between the ages of 40 and 105 years </a:t>
            </a:r>
            <a:r>
              <a:rPr lang="en-US" sz="2000" dirty="0" smtClean="0">
                <a:solidFill>
                  <a:srgbClr val="FF0000"/>
                </a:solidFill>
              </a:rPr>
              <a:t>without</a:t>
            </a:r>
            <a:r>
              <a:rPr lang="en-US" sz="2000" dirty="0" smtClean="0"/>
              <a:t> </a:t>
            </a:r>
            <a:r>
              <a:rPr lang="en-US" sz="2000" dirty="0"/>
              <a:t>pre-existing CVD </a:t>
            </a:r>
            <a:r>
              <a:rPr lang="en-US" sz="2000" dirty="0" smtClean="0"/>
              <a:t>conditions</a:t>
            </a:r>
          </a:p>
          <a:p>
            <a:r>
              <a:rPr lang="en-US" sz="2000" dirty="0" smtClean="0"/>
              <a:t>Observed </a:t>
            </a:r>
            <a:r>
              <a:rPr lang="en-US" sz="2000" dirty="0"/>
              <a:t>a U-shaped association of HDLC with CVD and non-CVD </a:t>
            </a:r>
            <a:r>
              <a:rPr lang="en-US" sz="2000" dirty="0" smtClean="0"/>
              <a:t>mortality</a:t>
            </a:r>
          </a:p>
        </p:txBody>
      </p:sp>
    </p:spTree>
    <p:extLst>
      <p:ext uri="{BB962C8B-B14F-4D97-AF65-F5344CB8AC3E}">
        <p14:creationId xmlns:p14="http://schemas.microsoft.com/office/powerpoint/2010/main" val="58678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CANHEART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men with low </a:t>
            </a:r>
            <a:r>
              <a:rPr lang="en-US" sz="2000" dirty="0">
                <a:solidFill>
                  <a:srgbClr val="FF0000"/>
                </a:solidFill>
              </a:rPr>
              <a:t>HDL-C </a:t>
            </a:r>
            <a:r>
              <a:rPr lang="en-US" sz="2000" dirty="0" smtClean="0">
                <a:solidFill>
                  <a:srgbClr val="FF0000"/>
                </a:solidFill>
              </a:rPr>
              <a:t>≤ </a:t>
            </a:r>
            <a:r>
              <a:rPr lang="en-US" sz="2000" dirty="0">
                <a:solidFill>
                  <a:srgbClr val="FF0000"/>
                </a:solidFill>
              </a:rPr>
              <a:t>30 </a:t>
            </a:r>
            <a:r>
              <a:rPr lang="en-US" sz="2000" dirty="0" smtClean="0">
                <a:solidFill>
                  <a:srgbClr val="FF0000"/>
                </a:solidFill>
              </a:rPr>
              <a:t>mg/</a:t>
            </a:r>
            <a:r>
              <a:rPr lang="en-US" sz="2000" dirty="0" err="1" smtClean="0">
                <a:solidFill>
                  <a:srgbClr val="FF0000"/>
                </a:solidFill>
              </a:rPr>
              <a:t>dL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/>
              <a:t>had an increased CVD mortality </a:t>
            </a:r>
            <a:r>
              <a:rPr lang="en-US" sz="2000" dirty="0" smtClean="0"/>
              <a:t>(HR 1.81, CI </a:t>
            </a:r>
            <a:r>
              <a:rPr lang="en-US" sz="2000" dirty="0"/>
              <a:t>1.45–2.25), cancer mortality (HR 1.61, CI 1.32–1.97), and other mortality HR (HR 2.01, CI 1.63–2.47) compared with the reference group (HDL-C 41–50 </a:t>
            </a:r>
            <a:r>
              <a:rPr lang="en-US" sz="2000" dirty="0" smtClean="0"/>
              <a:t>mg/</a:t>
            </a:r>
            <a:r>
              <a:rPr lang="en-US" sz="2000" dirty="0" err="1" smtClean="0"/>
              <a:t>dL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men </a:t>
            </a:r>
            <a:r>
              <a:rPr lang="en-US" sz="2000" dirty="0"/>
              <a:t>with </a:t>
            </a:r>
            <a:r>
              <a:rPr lang="en-US" sz="2000" dirty="0">
                <a:solidFill>
                  <a:srgbClr val="FF0000"/>
                </a:solidFill>
              </a:rPr>
              <a:t>HDL-C &gt; 90 mg/</a:t>
            </a:r>
            <a:r>
              <a:rPr lang="en-US" sz="2000" dirty="0" err="1">
                <a:solidFill>
                  <a:srgbClr val="FF0000"/>
                </a:solidFill>
              </a:rPr>
              <a:t>dL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also showed significantly increased risk (HR 1.72, CI 1.103–2.682) for non-CVD </a:t>
            </a:r>
            <a:r>
              <a:rPr lang="en-US" sz="2000" dirty="0" smtClean="0"/>
              <a:t>death</a:t>
            </a:r>
          </a:p>
          <a:p>
            <a:r>
              <a:rPr lang="en-US" sz="2000" dirty="0" smtClean="0"/>
              <a:t>Women with </a:t>
            </a:r>
            <a:r>
              <a:rPr lang="en-US" sz="2000" dirty="0"/>
              <a:t>low </a:t>
            </a:r>
            <a:r>
              <a:rPr lang="en-US" sz="2000" dirty="0">
                <a:solidFill>
                  <a:srgbClr val="FF0000"/>
                </a:solidFill>
              </a:rPr>
              <a:t>HDL-C </a:t>
            </a:r>
            <a:r>
              <a:rPr lang="en-US" sz="2000" dirty="0" smtClean="0">
                <a:solidFill>
                  <a:srgbClr val="FF0000"/>
                </a:solidFill>
              </a:rPr>
              <a:t>≤ </a:t>
            </a:r>
            <a:r>
              <a:rPr lang="en-US" sz="2000" dirty="0">
                <a:solidFill>
                  <a:srgbClr val="FF0000"/>
                </a:solidFill>
              </a:rPr>
              <a:t>30 </a:t>
            </a:r>
            <a:r>
              <a:rPr lang="en-US" sz="2000" dirty="0" smtClean="0">
                <a:solidFill>
                  <a:srgbClr val="FF0000"/>
                </a:solidFill>
              </a:rPr>
              <a:t>mg/</a:t>
            </a:r>
            <a:r>
              <a:rPr lang="en-US" sz="2000" dirty="0" err="1" smtClean="0">
                <a:solidFill>
                  <a:srgbClr val="FF0000"/>
                </a:solidFill>
              </a:rPr>
              <a:t>dL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/>
              <a:t>had an increased CVD (HR 2.26, CI 1.56–3.29), cancer mortality (HR 1.96, CI 1.43–2.69), and other mortality risk (HR 2.86, CI 2.17– 3.76) compared with the reference group (HDL-C 51–60 mg/ </a:t>
            </a:r>
            <a:r>
              <a:rPr lang="en-US" sz="2000" dirty="0" err="1" smtClean="0"/>
              <a:t>dL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W</a:t>
            </a:r>
            <a:r>
              <a:rPr lang="en-US" sz="2000" dirty="0" smtClean="0"/>
              <a:t>omen </a:t>
            </a:r>
            <a:r>
              <a:rPr lang="en-US" sz="2000" dirty="0"/>
              <a:t>with </a:t>
            </a:r>
            <a:r>
              <a:rPr lang="en-US" sz="2000" dirty="0">
                <a:solidFill>
                  <a:srgbClr val="FF0000"/>
                </a:solidFill>
              </a:rPr>
              <a:t>HDL-C &gt; 90 mg/</a:t>
            </a:r>
            <a:r>
              <a:rPr lang="en-US" sz="2000" dirty="0" err="1">
                <a:solidFill>
                  <a:srgbClr val="FF0000"/>
                </a:solidFill>
              </a:rPr>
              <a:t>dL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had an increased risk for non-CVD death (HR 1.32, CI 1.01–1.71)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09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Copenhagen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Copenhagen </a:t>
            </a:r>
            <a:r>
              <a:rPr lang="en-US" sz="2000" dirty="0"/>
              <a:t>Heart </a:t>
            </a:r>
            <a:r>
              <a:rPr lang="en-US" sz="2000" dirty="0" smtClean="0"/>
              <a:t>Studies, </a:t>
            </a:r>
            <a:r>
              <a:rPr lang="en-US" sz="2000" dirty="0"/>
              <a:t>investigators examined the association of HDL-C with all-cause, CVD, and </a:t>
            </a:r>
            <a:r>
              <a:rPr lang="en-US" sz="2000" dirty="0" smtClean="0"/>
              <a:t>non CVD </a:t>
            </a:r>
            <a:r>
              <a:rPr lang="en-US" sz="2000" dirty="0"/>
              <a:t>mortality in two large prospective studies, the Copenhagen City Heart Study and the Copenhagen General Population Study (combined total of 52,268 white men and 64,240 white women of Danish ancestry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O</a:t>
            </a:r>
            <a:r>
              <a:rPr lang="en-US" sz="2000" dirty="0" smtClean="0"/>
              <a:t>bserved </a:t>
            </a:r>
            <a:r>
              <a:rPr lang="en-US" sz="2000" dirty="0"/>
              <a:t>a similar pattern of a U-shaped association of HDL-C to </a:t>
            </a:r>
            <a:r>
              <a:rPr lang="en-US" sz="2000" dirty="0" smtClean="0"/>
              <a:t>mortality</a:t>
            </a:r>
            <a:br>
              <a:rPr lang="en-US" sz="2000" dirty="0" smtClean="0"/>
            </a:br>
            <a:r>
              <a:rPr lang="en-US" sz="2000" dirty="0"/>
              <a:t>The HDL cholesterol concentration associated with the lowest risk of all-cause mortality was </a:t>
            </a:r>
            <a:r>
              <a:rPr lang="en-US" sz="2000" dirty="0" smtClean="0"/>
              <a:t>73</a:t>
            </a:r>
            <a:r>
              <a:rPr lang="en-US" sz="2000" dirty="0"/>
              <a:t> </a:t>
            </a:r>
            <a:r>
              <a:rPr lang="en-US" sz="2000" dirty="0" smtClean="0"/>
              <a:t>mg/</a:t>
            </a:r>
            <a:r>
              <a:rPr lang="en-US" sz="2000" dirty="0" err="1" smtClean="0"/>
              <a:t>dL</a:t>
            </a:r>
            <a:r>
              <a:rPr lang="en-US" sz="2000" dirty="0" smtClean="0"/>
              <a:t> </a:t>
            </a:r>
            <a:r>
              <a:rPr lang="en-US" sz="2000" dirty="0"/>
              <a:t>for men, and </a:t>
            </a:r>
            <a:r>
              <a:rPr lang="en-US" sz="2000" dirty="0" smtClean="0"/>
              <a:t>93</a:t>
            </a:r>
            <a:r>
              <a:rPr lang="en-US" sz="2000" dirty="0"/>
              <a:t> </a:t>
            </a:r>
            <a:r>
              <a:rPr lang="en-US" sz="2000" dirty="0" smtClean="0"/>
              <a:t>mg/</a:t>
            </a:r>
            <a:r>
              <a:rPr lang="en-US" sz="2000" dirty="0" err="1" smtClean="0"/>
              <a:t>dL</a:t>
            </a:r>
            <a:r>
              <a:rPr lang="en-US" sz="2000" dirty="0" smtClean="0"/>
              <a:t> </a:t>
            </a:r>
            <a:r>
              <a:rPr lang="en-US" sz="2000" dirty="0"/>
              <a:t>for women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10352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Copenhagen studies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522" y="1827213"/>
            <a:ext cx="7483893" cy="4114800"/>
          </a:xfrm>
        </p:spPr>
      </p:pic>
    </p:spTree>
    <p:extLst>
      <p:ext uri="{BB962C8B-B14F-4D97-AF65-F5344CB8AC3E}">
        <p14:creationId xmlns:p14="http://schemas.microsoft.com/office/powerpoint/2010/main" val="958940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115" y="1827213"/>
            <a:ext cx="7320708" cy="4114800"/>
          </a:xfrm>
        </p:spPr>
      </p:pic>
    </p:spTree>
    <p:extLst>
      <p:ext uri="{BB962C8B-B14F-4D97-AF65-F5344CB8AC3E}">
        <p14:creationId xmlns:p14="http://schemas.microsoft.com/office/powerpoint/2010/main" val="3679115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1" y="1827213"/>
            <a:ext cx="7323135" cy="4114800"/>
          </a:xfrm>
        </p:spPr>
      </p:pic>
    </p:spTree>
    <p:extLst>
      <p:ext uri="{BB962C8B-B14F-4D97-AF65-F5344CB8AC3E}">
        <p14:creationId xmlns:p14="http://schemas.microsoft.com/office/powerpoint/2010/main" val="3040526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Copenhagen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Extreme </a:t>
            </a:r>
            <a:r>
              <a:rPr lang="en-US" sz="2000" dirty="0" smtClean="0"/>
              <a:t>HDL-C</a:t>
            </a:r>
            <a:r>
              <a:rPr lang="en-US" sz="2000" dirty="0"/>
              <a:t>:</a:t>
            </a:r>
            <a:endParaRPr lang="en-US" sz="2000" dirty="0" smtClean="0"/>
          </a:p>
          <a:p>
            <a:r>
              <a:rPr lang="en-US" sz="2000" dirty="0" smtClean="0"/>
              <a:t>HR </a:t>
            </a:r>
            <a:r>
              <a:rPr lang="en-US" sz="2000" dirty="0"/>
              <a:t>for CVD mortality was 2.53 in men and 2.89 in women</a:t>
            </a:r>
          </a:p>
          <a:p>
            <a:r>
              <a:rPr lang="en-US" sz="2000" dirty="0" smtClean="0"/>
              <a:t>HR for Cancer </a:t>
            </a:r>
            <a:r>
              <a:rPr lang="en-US" sz="2000" dirty="0"/>
              <a:t>mortality was 1.76 in men and 1.33 in </a:t>
            </a:r>
            <a:r>
              <a:rPr lang="en-US" sz="2000" dirty="0" smtClean="0"/>
              <a:t>women</a:t>
            </a:r>
          </a:p>
          <a:p>
            <a:r>
              <a:rPr lang="en-US" sz="2000" dirty="0" smtClean="0"/>
              <a:t>HR </a:t>
            </a:r>
            <a:r>
              <a:rPr lang="en-US" sz="2000" dirty="0"/>
              <a:t>for other mortality was 1.90 in men and 1.51 in </a:t>
            </a:r>
            <a:r>
              <a:rPr lang="en-US" sz="2000" dirty="0" smtClean="0"/>
              <a:t>women</a:t>
            </a:r>
          </a:p>
          <a:p>
            <a:r>
              <a:rPr lang="en-US" sz="2000" dirty="0" smtClean="0"/>
              <a:t>No </a:t>
            </a:r>
            <a:r>
              <a:rPr lang="en-US" sz="2000" dirty="0"/>
              <a:t>significant increase or decrease in risk for CVD outcomes (myocardial infarction [MI], ischemic CVD, and ischemic stroke) was found in subjects with extreme HDL-C levels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408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Currently unknown</a:t>
            </a:r>
          </a:p>
          <a:p>
            <a:r>
              <a:rPr lang="en-US" dirty="0" smtClean="0"/>
              <a:t>Some hypotheses about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85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Genetic association studies failed to show that genetic etiologies of high HDL-C significantly reduced risk for myocardial infarction (MI), while hepatocyte nuclear factor-4 (</a:t>
            </a:r>
            <a:r>
              <a:rPr lang="en-US" sz="2000" i="1" dirty="0"/>
              <a:t>HNF4A</a:t>
            </a:r>
            <a:r>
              <a:rPr lang="en-US" sz="2000" dirty="0"/>
              <a:t>) was significantly associated with high HDL-C and increased MI risk. Candidate gene studies have identified scavenger receptor B class I (</a:t>
            </a:r>
            <a:r>
              <a:rPr lang="en-US" sz="2000" i="1" dirty="0"/>
              <a:t>SCARB1</a:t>
            </a:r>
            <a:r>
              <a:rPr lang="en-US" sz="2000" dirty="0"/>
              <a:t>) and lymphocyte activation gene-3 (</a:t>
            </a:r>
            <a:r>
              <a:rPr lang="en-US" sz="2000" i="1" dirty="0"/>
              <a:t>LAG3</a:t>
            </a:r>
            <a:r>
              <a:rPr lang="en-US" sz="2000" dirty="0"/>
              <a:t>) as genes significantly associated with high HDL-C and increased MI risk.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22339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28898</TotalTime>
  <Words>516</Words>
  <Application>Microsoft Office PowerPoint</Application>
  <PresentationFormat>35mm Slides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Verdana</vt:lpstr>
      <vt:lpstr>Eclipse</vt:lpstr>
      <vt:lpstr>Can high HDL be associated with a paradoxical increased risk of atherosclerotic disease</vt:lpstr>
      <vt:lpstr>Background </vt:lpstr>
      <vt:lpstr>Observational studies</vt:lpstr>
      <vt:lpstr>CANHEART</vt:lpstr>
      <vt:lpstr>Copenhagen studies</vt:lpstr>
      <vt:lpstr>Copenhagen studies</vt:lpstr>
      <vt:lpstr>PowerPoint Presentation</vt:lpstr>
      <vt:lpstr>PowerPoint Presentation</vt:lpstr>
      <vt:lpstr>Copenhagen studies</vt:lpstr>
      <vt:lpstr>Mechanism </vt:lpstr>
      <vt:lpstr>Genetic studies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Dawod, Judy</cp:lastModifiedBy>
  <cp:revision>196</cp:revision>
  <dcterms:created xsi:type="dcterms:W3CDTF">1995-06-17T23:31:02Z</dcterms:created>
  <dcterms:modified xsi:type="dcterms:W3CDTF">2021-02-04T20:24:12Z</dcterms:modified>
</cp:coreProperties>
</file>