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6"/>
  </p:notesMasterIdLst>
  <p:handoutMasterIdLst>
    <p:handoutMasterId r:id="rId7"/>
  </p:handoutMasterIdLst>
  <p:sldIdLst>
    <p:sldId id="367" r:id="rId2"/>
    <p:sldId id="577" r:id="rId3"/>
    <p:sldId id="578" r:id="rId4"/>
    <p:sldId id="579" r:id="rId5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Does the location of ICH within the pons (dorsal vs ventral) predict etiology of the bleed?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</a:p>
          <a:p>
            <a:r>
              <a:rPr lang="en-US" dirty="0" smtClean="0"/>
              <a:t>11.26.2020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171700" y="5037137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0" dirty="0" smtClean="0"/>
              <a:t>Short answer is, it’s unclear. Here’s what I found that was relevant:</a:t>
            </a:r>
            <a:endParaRPr lang="en-US" sz="3200" b="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8001000" cy="41148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27 patients from a memory clinic in Korea who had been diagnosed with vascular dementia and had a history of HTN; nearly ½ were smokers, </a:t>
            </a:r>
            <a:r>
              <a:rPr lang="en-US" sz="2000" dirty="0" err="1"/>
              <a:t>approx</a:t>
            </a:r>
            <a:r>
              <a:rPr lang="en-US" sz="2000" dirty="0"/>
              <a:t> ¼ had DM</a:t>
            </a: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000" dirty="0"/>
              <a:t>Looked at </a:t>
            </a:r>
            <a:r>
              <a:rPr lang="en-US" sz="2000" dirty="0" err="1"/>
              <a:t>microhemorrhage</a:t>
            </a:r>
            <a:r>
              <a:rPr lang="en-US" sz="2000" dirty="0"/>
              <a:t> distribution in the pons using GRE (1.5T MR)</a:t>
            </a: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000" dirty="0"/>
              <a:t>None of these patients had ICH, were on anticoagulants, had recent trauma/surgery, h/o systemic cancer; excluded those with cortical </a:t>
            </a:r>
            <a:r>
              <a:rPr lang="en-US" sz="2000" dirty="0" err="1"/>
              <a:t>microhemorrhages</a:t>
            </a:r>
            <a:r>
              <a:rPr lang="en-US" sz="2000" dirty="0"/>
              <a:t> in CAA pattern</a:t>
            </a: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000" dirty="0"/>
              <a:t>They considered these to be hypertensive pontine </a:t>
            </a:r>
            <a:r>
              <a:rPr lang="en-US" sz="2000" dirty="0" err="1"/>
              <a:t>microhemorrhages</a:t>
            </a:r>
            <a:endParaRPr lang="en-US" sz="2000"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2000" dirty="0"/>
              <a:t>No one had scans “consistent with vascular malformation” although MRA/DSA weren’t done</a:t>
            </a:r>
          </a:p>
        </p:txBody>
      </p:sp>
      <p:pic>
        <p:nvPicPr>
          <p:cNvPr id="5" name="Google Shape;6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9700" y="152400"/>
            <a:ext cx="4648200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5900" y="4281875"/>
            <a:ext cx="4625975" cy="1981201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19% in upper pons, 15% lower, 65% middle (p=0.000)</a:t>
            </a: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</a:rPr>
              <a:t>87% lesions in basis </a:t>
            </a:r>
            <a:r>
              <a:rPr lang="en-US" sz="1800" dirty="0" err="1">
                <a:solidFill>
                  <a:schemeClr val="accent4"/>
                </a:solidFill>
              </a:rPr>
              <a:t>pontis</a:t>
            </a:r>
            <a:r>
              <a:rPr lang="en-US" sz="1800" dirty="0">
                <a:solidFill>
                  <a:schemeClr val="accent4"/>
                </a:solidFill>
              </a:rPr>
              <a:t> and 13% in tegmentum; 84% of basis </a:t>
            </a:r>
            <a:r>
              <a:rPr lang="en-US" sz="1800" dirty="0" err="1">
                <a:solidFill>
                  <a:schemeClr val="accent4"/>
                </a:solidFill>
              </a:rPr>
              <a:t>pontis</a:t>
            </a:r>
            <a:r>
              <a:rPr lang="en-US" sz="1800" dirty="0">
                <a:solidFill>
                  <a:schemeClr val="accent4"/>
                </a:solidFill>
              </a:rPr>
              <a:t> lesions were in the dorsal half</a:t>
            </a: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1800" dirty="0"/>
              <a:t>R=L</a:t>
            </a:r>
          </a:p>
        </p:txBody>
      </p:sp>
      <p:pic>
        <p:nvPicPr>
          <p:cNvPr id="4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44051" y="1827225"/>
            <a:ext cx="5038124" cy="20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163" y="1827213"/>
            <a:ext cx="4345784" cy="3991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31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0100" y="457200"/>
            <a:ext cx="66294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4;p16"/>
          <p:cNvPicPr preferRelativeResize="0"/>
          <p:nvPr/>
        </p:nvPicPr>
        <p:blipFill rotWithShape="1">
          <a:blip r:embed="rId3">
            <a:alphaModFix/>
          </a:blip>
          <a:srcRect l="5499" t="13524" r="3450"/>
          <a:stretch/>
        </p:blipFill>
        <p:spPr>
          <a:xfrm>
            <a:off x="5676900" y="2743200"/>
            <a:ext cx="3993438" cy="397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560" y="3200400"/>
            <a:ext cx="4717144" cy="2009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53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28695</TotalTime>
  <Words>171</Words>
  <Application>Microsoft Office PowerPoint</Application>
  <PresentationFormat>35mm Slides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Verdana</vt:lpstr>
      <vt:lpstr>Eclipse</vt:lpstr>
      <vt:lpstr>Does the location of ICH within the pons (dorsal vs ventral) predict etiology of the bleed?</vt:lpstr>
      <vt:lpstr>PowerPoint Presentation</vt:lpstr>
      <vt:lpstr>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Keating, Devin M</cp:lastModifiedBy>
  <cp:revision>186</cp:revision>
  <dcterms:created xsi:type="dcterms:W3CDTF">1995-06-17T23:31:02Z</dcterms:created>
  <dcterms:modified xsi:type="dcterms:W3CDTF">2021-01-05T13:38:57Z</dcterms:modified>
</cp:coreProperties>
</file>