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10287000" cy="6858000" type="35mm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240">
          <p15:clr>
            <a:srgbClr val="A4A3A4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11" roundtripDataSignature="AMtx7miExvoZ1MQGDp1qqBH7hzjn/FjU5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3" d="100"/>
          <a:sy n="73" d="100"/>
        </p:scale>
        <p:origin x="1212" y="72"/>
      </p:cViewPr>
      <p:guideLst>
        <p:guide orient="horz" pos="2160"/>
        <p:guide pos="32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customschemas.google.com/relationships/presentationmetadata" Target="meta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4" Type="http://schemas.openxmlformats.org/officeDocument/2006/relationships/slide" Target="slides/slide3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0" rIns="19050" bIns="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0" rIns="19050" bIns="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863600" y="692150"/>
            <a:ext cx="5130800" cy="3416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075" tIns="46025" rIns="92075" bIns="46025" anchor="t" anchorCtr="0">
            <a:noAutofit/>
          </a:bodyPr>
          <a:lstStyle>
            <a:lvl1pPr marL="457200" marR="0" lvl="0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marR="0" lvl="1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828800" marR="0" lvl="3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86000" marR="0" lvl="4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0" rIns="19050" bIns="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0" rIns="19050" bIns="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0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000" b="0" i="1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2075" tIns="46025" rIns="92075" bIns="46025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866775" y="692150"/>
            <a:ext cx="5124450" cy="3416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2075" tIns="46025" rIns="92075" bIns="460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latin typeface="Arial"/>
                <a:ea typeface="Arial"/>
                <a:cs typeface="Arial"/>
                <a:sym typeface="Arial"/>
              </a:rPr>
              <a:t>“The risk of stroke for medically-treated patients with near-occlusion was lower than in patients with severe stenosis without near-occlusion; this lowered risk is probably due to good collateral circulation, but effect of endarterectomy has not been established...analysis of the long-term effect of surgery in this group showed no significant benefit.”</a:t>
            </a:r>
            <a:endParaRPr/>
          </a:p>
        </p:txBody>
      </p:sp>
      <p:sp>
        <p:nvSpPr>
          <p:cNvPr id="104" name="Google Shape;10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863600" y="692150"/>
            <a:ext cx="5130800" cy="3416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aabe328121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857250" y="685800"/>
            <a:ext cx="51435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aabe328121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2075" tIns="46025" rIns="92075" bIns="46025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aabe328121_0_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857550" y="685800"/>
            <a:ext cx="51435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aabe328121_0_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2075" tIns="46025" rIns="92075" bIns="46025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aabe328121_0_1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857550" y="685800"/>
            <a:ext cx="51435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aabe328121_0_1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2075" tIns="46025" rIns="92075" bIns="46025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 type="title">
  <p:cSld name="TITL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ctrTitle"/>
          </p:nvPr>
        </p:nvSpPr>
        <p:spPr>
          <a:xfrm>
            <a:off x="1624013" y="985838"/>
            <a:ext cx="8143875" cy="1444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40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ubTitle" idx="1"/>
          </p:nvPr>
        </p:nvSpPr>
        <p:spPr>
          <a:xfrm>
            <a:off x="1624013" y="3427413"/>
            <a:ext cx="8143875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580"/>
              </a:spcBef>
              <a:spcAft>
                <a:spcPts val="0"/>
              </a:spcAft>
              <a:buSzPts val="2900"/>
              <a:buFont typeface="Arial"/>
              <a:buNone/>
              <a:defRPr/>
            </a:lvl1pPr>
            <a:lvl2pPr lvl="1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2pPr>
            <a:lvl3pPr lvl="2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3pPr>
            <a:lvl4pPr lvl="3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lvl="4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dt" idx="10"/>
          </p:nvPr>
        </p:nvSpPr>
        <p:spPr>
          <a:xfrm>
            <a:off x="514350" y="6248400"/>
            <a:ext cx="24003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ftr" idx="11"/>
          </p:nvPr>
        </p:nvSpPr>
        <p:spPr>
          <a:xfrm>
            <a:off x="3514725" y="6248400"/>
            <a:ext cx="325755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sldNum" idx="12"/>
          </p:nvPr>
        </p:nvSpPr>
        <p:spPr>
          <a:xfrm>
            <a:off x="7372350" y="6248400"/>
            <a:ext cx="24003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23" name="Google Shape;23;p4" descr="penn_fulllogo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4300" y="6477000"/>
            <a:ext cx="914400" cy="301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"/>
          <p:cNvSpPr txBox="1">
            <a:spLocks noGrp="1"/>
          </p:cNvSpPr>
          <p:nvPr>
            <p:ph type="title"/>
          </p:nvPr>
        </p:nvSpPr>
        <p:spPr>
          <a:xfrm>
            <a:off x="1541463" y="301625"/>
            <a:ext cx="8228012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body" idx="1"/>
          </p:nvPr>
        </p:nvSpPr>
        <p:spPr>
          <a:xfrm>
            <a:off x="1541463" y="1827213"/>
            <a:ext cx="8228012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dt" idx="10"/>
          </p:nvPr>
        </p:nvSpPr>
        <p:spPr>
          <a:xfrm>
            <a:off x="514350" y="6248400"/>
            <a:ext cx="24003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ftr" idx="11"/>
          </p:nvPr>
        </p:nvSpPr>
        <p:spPr>
          <a:xfrm>
            <a:off x="3514725" y="6248400"/>
            <a:ext cx="325755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sldNum" idx="12"/>
          </p:nvPr>
        </p:nvSpPr>
        <p:spPr>
          <a:xfrm>
            <a:off x="7372350" y="6248400"/>
            <a:ext cx="24003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6"/>
          <p:cNvSpPr txBox="1">
            <a:spLocks noGrp="1"/>
          </p:cNvSpPr>
          <p:nvPr>
            <p:ph type="title"/>
          </p:nvPr>
        </p:nvSpPr>
        <p:spPr>
          <a:xfrm>
            <a:off x="701675" y="1709738"/>
            <a:ext cx="8872538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60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body" idx="1"/>
          </p:nvPr>
        </p:nvSpPr>
        <p:spPr>
          <a:xfrm>
            <a:off x="701675" y="4589463"/>
            <a:ext cx="8872538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SzPts val="2400"/>
              <a:buFont typeface="Arial"/>
              <a:buNone/>
              <a:defRPr sz="2400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None/>
              <a:defRPr sz="2000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None/>
              <a:defRPr sz="1600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None/>
              <a:defRPr sz="16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33" name="Google Shape;33;p6"/>
          <p:cNvSpPr txBox="1">
            <a:spLocks noGrp="1"/>
          </p:cNvSpPr>
          <p:nvPr>
            <p:ph type="dt" idx="10"/>
          </p:nvPr>
        </p:nvSpPr>
        <p:spPr>
          <a:xfrm>
            <a:off x="514350" y="6248400"/>
            <a:ext cx="24003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6"/>
          <p:cNvSpPr txBox="1">
            <a:spLocks noGrp="1"/>
          </p:cNvSpPr>
          <p:nvPr>
            <p:ph type="ftr" idx="11"/>
          </p:nvPr>
        </p:nvSpPr>
        <p:spPr>
          <a:xfrm>
            <a:off x="3514725" y="6248400"/>
            <a:ext cx="325755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sldNum" idx="12"/>
          </p:nvPr>
        </p:nvSpPr>
        <p:spPr>
          <a:xfrm>
            <a:off x="7372350" y="6248400"/>
            <a:ext cx="24003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>
            <a:spLocks noGrp="1"/>
          </p:cNvSpPr>
          <p:nvPr>
            <p:ph type="title"/>
          </p:nvPr>
        </p:nvSpPr>
        <p:spPr>
          <a:xfrm>
            <a:off x="1541463" y="301625"/>
            <a:ext cx="8228012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body" idx="1"/>
          </p:nvPr>
        </p:nvSpPr>
        <p:spPr>
          <a:xfrm>
            <a:off x="1541463" y="1827213"/>
            <a:ext cx="4037012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body" idx="2"/>
          </p:nvPr>
        </p:nvSpPr>
        <p:spPr>
          <a:xfrm>
            <a:off x="5730875" y="1827213"/>
            <a:ext cx="40386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dt" idx="10"/>
          </p:nvPr>
        </p:nvSpPr>
        <p:spPr>
          <a:xfrm>
            <a:off x="514350" y="6248400"/>
            <a:ext cx="24003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7"/>
          <p:cNvSpPr txBox="1">
            <a:spLocks noGrp="1"/>
          </p:cNvSpPr>
          <p:nvPr>
            <p:ph type="ftr" idx="11"/>
          </p:nvPr>
        </p:nvSpPr>
        <p:spPr>
          <a:xfrm>
            <a:off x="3514725" y="6248400"/>
            <a:ext cx="325755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sldNum" idx="12"/>
          </p:nvPr>
        </p:nvSpPr>
        <p:spPr>
          <a:xfrm>
            <a:off x="7372350" y="6248400"/>
            <a:ext cx="24003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8"/>
          <p:cNvSpPr txBox="1">
            <a:spLocks noGrp="1"/>
          </p:cNvSpPr>
          <p:nvPr>
            <p:ph type="title"/>
          </p:nvPr>
        </p:nvSpPr>
        <p:spPr>
          <a:xfrm>
            <a:off x="708025" y="365125"/>
            <a:ext cx="8872538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8"/>
          <p:cNvSpPr txBox="1">
            <a:spLocks noGrp="1"/>
          </p:cNvSpPr>
          <p:nvPr>
            <p:ph type="body" idx="1"/>
          </p:nvPr>
        </p:nvSpPr>
        <p:spPr>
          <a:xfrm>
            <a:off x="708025" y="1681163"/>
            <a:ext cx="4352925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SzPts val="2400"/>
              <a:buFont typeface="Arial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SzPts val="1800"/>
              <a:buFont typeface="Arial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6" name="Google Shape;46;p8"/>
          <p:cNvSpPr txBox="1">
            <a:spLocks noGrp="1"/>
          </p:cNvSpPr>
          <p:nvPr>
            <p:ph type="body" idx="2"/>
          </p:nvPr>
        </p:nvSpPr>
        <p:spPr>
          <a:xfrm>
            <a:off x="708025" y="2505075"/>
            <a:ext cx="4352925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7" name="Google Shape;47;p8"/>
          <p:cNvSpPr txBox="1">
            <a:spLocks noGrp="1"/>
          </p:cNvSpPr>
          <p:nvPr>
            <p:ph type="body" idx="3"/>
          </p:nvPr>
        </p:nvSpPr>
        <p:spPr>
          <a:xfrm>
            <a:off x="5208588" y="1681163"/>
            <a:ext cx="4371975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SzPts val="2400"/>
              <a:buFont typeface="Arial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SzPts val="1800"/>
              <a:buFont typeface="Arial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8" name="Google Shape;48;p8"/>
          <p:cNvSpPr txBox="1">
            <a:spLocks noGrp="1"/>
          </p:cNvSpPr>
          <p:nvPr>
            <p:ph type="body" idx="4"/>
          </p:nvPr>
        </p:nvSpPr>
        <p:spPr>
          <a:xfrm>
            <a:off x="5208588" y="2505075"/>
            <a:ext cx="4371975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9" name="Google Shape;49;p8"/>
          <p:cNvSpPr txBox="1">
            <a:spLocks noGrp="1"/>
          </p:cNvSpPr>
          <p:nvPr>
            <p:ph type="dt" idx="10"/>
          </p:nvPr>
        </p:nvSpPr>
        <p:spPr>
          <a:xfrm>
            <a:off x="514350" y="6248400"/>
            <a:ext cx="24003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8"/>
          <p:cNvSpPr txBox="1">
            <a:spLocks noGrp="1"/>
          </p:cNvSpPr>
          <p:nvPr>
            <p:ph type="ftr" idx="11"/>
          </p:nvPr>
        </p:nvSpPr>
        <p:spPr>
          <a:xfrm>
            <a:off x="3514725" y="6248400"/>
            <a:ext cx="325755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sldNum" idx="12"/>
          </p:nvPr>
        </p:nvSpPr>
        <p:spPr>
          <a:xfrm>
            <a:off x="7372350" y="6248400"/>
            <a:ext cx="24003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9"/>
          <p:cNvSpPr txBox="1">
            <a:spLocks noGrp="1"/>
          </p:cNvSpPr>
          <p:nvPr>
            <p:ph type="title"/>
          </p:nvPr>
        </p:nvSpPr>
        <p:spPr>
          <a:xfrm>
            <a:off x="1541463" y="301625"/>
            <a:ext cx="8228012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9"/>
          <p:cNvSpPr txBox="1">
            <a:spLocks noGrp="1"/>
          </p:cNvSpPr>
          <p:nvPr>
            <p:ph type="dt" idx="10"/>
          </p:nvPr>
        </p:nvSpPr>
        <p:spPr>
          <a:xfrm>
            <a:off x="514350" y="6248400"/>
            <a:ext cx="24003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9"/>
          <p:cNvSpPr txBox="1">
            <a:spLocks noGrp="1"/>
          </p:cNvSpPr>
          <p:nvPr>
            <p:ph type="ftr" idx="11"/>
          </p:nvPr>
        </p:nvSpPr>
        <p:spPr>
          <a:xfrm>
            <a:off x="3514725" y="6248400"/>
            <a:ext cx="325755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sldNum" idx="12"/>
          </p:nvPr>
        </p:nvSpPr>
        <p:spPr>
          <a:xfrm>
            <a:off x="7372350" y="6248400"/>
            <a:ext cx="24003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0"/>
          <p:cNvSpPr txBox="1">
            <a:spLocks noGrp="1"/>
          </p:cNvSpPr>
          <p:nvPr>
            <p:ph type="dt" idx="10"/>
          </p:nvPr>
        </p:nvSpPr>
        <p:spPr>
          <a:xfrm>
            <a:off x="514350" y="6248400"/>
            <a:ext cx="24003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0"/>
          <p:cNvSpPr txBox="1">
            <a:spLocks noGrp="1"/>
          </p:cNvSpPr>
          <p:nvPr>
            <p:ph type="ftr" idx="11"/>
          </p:nvPr>
        </p:nvSpPr>
        <p:spPr>
          <a:xfrm>
            <a:off x="3514725" y="6248400"/>
            <a:ext cx="325755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0"/>
          <p:cNvSpPr txBox="1">
            <a:spLocks noGrp="1"/>
          </p:cNvSpPr>
          <p:nvPr>
            <p:ph type="sldNum" idx="12"/>
          </p:nvPr>
        </p:nvSpPr>
        <p:spPr>
          <a:xfrm>
            <a:off x="7372350" y="6248400"/>
            <a:ext cx="24003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>
            <a:spLocks noGrp="1"/>
          </p:cNvSpPr>
          <p:nvPr>
            <p:ph type="title"/>
          </p:nvPr>
        </p:nvSpPr>
        <p:spPr>
          <a:xfrm>
            <a:off x="708025" y="457200"/>
            <a:ext cx="3317875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32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1"/>
          <p:cNvSpPr txBox="1">
            <a:spLocks noGrp="1"/>
          </p:cNvSpPr>
          <p:nvPr>
            <p:ph type="body" idx="1"/>
          </p:nvPr>
        </p:nvSpPr>
        <p:spPr>
          <a:xfrm>
            <a:off x="4373563" y="987425"/>
            <a:ext cx="52070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SzPts val="3200"/>
              <a:buFont typeface="Arial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SzPts val="2800"/>
              <a:buFont typeface="Arial"/>
              <a:buChar char="•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SzPts val="2400"/>
              <a:buFont typeface="Arial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Char char="•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4" name="Google Shape;64;p11"/>
          <p:cNvSpPr txBox="1">
            <a:spLocks noGrp="1"/>
          </p:cNvSpPr>
          <p:nvPr>
            <p:ph type="body" idx="2"/>
          </p:nvPr>
        </p:nvSpPr>
        <p:spPr>
          <a:xfrm>
            <a:off x="708025" y="2057400"/>
            <a:ext cx="3317875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None/>
              <a:defRPr sz="1600"/>
            </a:lvl1pPr>
            <a:lvl2pPr marL="914400" lvl="1" indent="-228600" algn="l">
              <a:spcBef>
                <a:spcPts val="280"/>
              </a:spcBef>
              <a:spcAft>
                <a:spcPts val="0"/>
              </a:spcAft>
              <a:buSzPts val="1400"/>
              <a:buFont typeface="Arial"/>
              <a:buNone/>
              <a:defRPr sz="1400"/>
            </a:lvl2pPr>
            <a:lvl3pPr marL="1371600" lvl="2" indent="-228600" algn="l">
              <a:spcBef>
                <a:spcPts val="240"/>
              </a:spcBef>
              <a:spcAft>
                <a:spcPts val="0"/>
              </a:spcAft>
              <a:buSzPts val="1200"/>
              <a:buFont typeface="Arial"/>
              <a:buNone/>
              <a:defRPr sz="1200"/>
            </a:lvl3pPr>
            <a:lvl4pPr marL="1828800" lvl="3" indent="-228600" algn="l">
              <a:spcBef>
                <a:spcPts val="200"/>
              </a:spcBef>
              <a:spcAft>
                <a:spcPts val="0"/>
              </a:spcAft>
              <a:buSzPts val="1000"/>
              <a:buFont typeface="Arial"/>
              <a:buNone/>
              <a:defRPr sz="1000"/>
            </a:lvl4pPr>
            <a:lvl5pPr marL="2286000" lvl="4" indent="-228600" algn="l">
              <a:spcBef>
                <a:spcPts val="200"/>
              </a:spcBef>
              <a:spcAft>
                <a:spcPts val="0"/>
              </a:spcAft>
              <a:buSzPts val="1000"/>
              <a:buFont typeface="Arial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1"/>
          <p:cNvSpPr txBox="1">
            <a:spLocks noGrp="1"/>
          </p:cNvSpPr>
          <p:nvPr>
            <p:ph type="dt" idx="10"/>
          </p:nvPr>
        </p:nvSpPr>
        <p:spPr>
          <a:xfrm>
            <a:off x="514350" y="6248400"/>
            <a:ext cx="24003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1"/>
          <p:cNvSpPr txBox="1">
            <a:spLocks noGrp="1"/>
          </p:cNvSpPr>
          <p:nvPr>
            <p:ph type="ftr" idx="11"/>
          </p:nvPr>
        </p:nvSpPr>
        <p:spPr>
          <a:xfrm>
            <a:off x="3514725" y="6248400"/>
            <a:ext cx="325755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1"/>
          <p:cNvSpPr txBox="1">
            <a:spLocks noGrp="1"/>
          </p:cNvSpPr>
          <p:nvPr>
            <p:ph type="sldNum" idx="12"/>
          </p:nvPr>
        </p:nvSpPr>
        <p:spPr>
          <a:xfrm>
            <a:off x="7372350" y="6248400"/>
            <a:ext cx="24003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>
            <a:spLocks noGrp="1"/>
          </p:cNvSpPr>
          <p:nvPr>
            <p:ph type="title"/>
          </p:nvPr>
        </p:nvSpPr>
        <p:spPr>
          <a:xfrm>
            <a:off x="708025" y="457200"/>
            <a:ext cx="3317875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32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2"/>
          <p:cNvSpPr>
            <a:spLocks noGrp="1"/>
          </p:cNvSpPr>
          <p:nvPr>
            <p:ph type="pic" idx="2"/>
          </p:nvPr>
        </p:nvSpPr>
        <p:spPr>
          <a:xfrm>
            <a:off x="4373563" y="987425"/>
            <a:ext cx="52070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640"/>
              </a:spcBef>
              <a:spcAft>
                <a:spcPts val="0"/>
              </a:spcAft>
              <a:buClr>
                <a:srgbClr val="000066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rgbClr val="000066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rgbClr val="000066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rgbClr val="000066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rgbClr val="000066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1" name="Google Shape;71;p12"/>
          <p:cNvSpPr txBox="1">
            <a:spLocks noGrp="1"/>
          </p:cNvSpPr>
          <p:nvPr>
            <p:ph type="body" idx="1"/>
          </p:nvPr>
        </p:nvSpPr>
        <p:spPr>
          <a:xfrm>
            <a:off x="708025" y="2057400"/>
            <a:ext cx="3317875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None/>
              <a:defRPr sz="1600"/>
            </a:lvl1pPr>
            <a:lvl2pPr marL="914400" lvl="1" indent="-228600" algn="l">
              <a:spcBef>
                <a:spcPts val="280"/>
              </a:spcBef>
              <a:spcAft>
                <a:spcPts val="0"/>
              </a:spcAft>
              <a:buSzPts val="1400"/>
              <a:buFont typeface="Arial"/>
              <a:buNone/>
              <a:defRPr sz="1400"/>
            </a:lvl2pPr>
            <a:lvl3pPr marL="1371600" lvl="2" indent="-228600" algn="l">
              <a:spcBef>
                <a:spcPts val="240"/>
              </a:spcBef>
              <a:spcAft>
                <a:spcPts val="0"/>
              </a:spcAft>
              <a:buSzPts val="1200"/>
              <a:buFont typeface="Arial"/>
              <a:buNone/>
              <a:defRPr sz="1200"/>
            </a:lvl3pPr>
            <a:lvl4pPr marL="1828800" lvl="3" indent="-228600" algn="l">
              <a:spcBef>
                <a:spcPts val="200"/>
              </a:spcBef>
              <a:spcAft>
                <a:spcPts val="0"/>
              </a:spcAft>
              <a:buSzPts val="1000"/>
              <a:buFont typeface="Arial"/>
              <a:buNone/>
              <a:defRPr sz="1000"/>
            </a:lvl4pPr>
            <a:lvl5pPr marL="2286000" lvl="4" indent="-228600" algn="l">
              <a:spcBef>
                <a:spcPts val="200"/>
              </a:spcBef>
              <a:spcAft>
                <a:spcPts val="0"/>
              </a:spcAft>
              <a:buSzPts val="1000"/>
              <a:buFont typeface="Arial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72" name="Google Shape;72;p12"/>
          <p:cNvSpPr txBox="1">
            <a:spLocks noGrp="1"/>
          </p:cNvSpPr>
          <p:nvPr>
            <p:ph type="dt" idx="10"/>
          </p:nvPr>
        </p:nvSpPr>
        <p:spPr>
          <a:xfrm>
            <a:off x="514350" y="6248400"/>
            <a:ext cx="24003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2"/>
          <p:cNvSpPr txBox="1">
            <a:spLocks noGrp="1"/>
          </p:cNvSpPr>
          <p:nvPr>
            <p:ph type="ftr" idx="11"/>
          </p:nvPr>
        </p:nvSpPr>
        <p:spPr>
          <a:xfrm>
            <a:off x="3514725" y="6248400"/>
            <a:ext cx="325755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2"/>
          <p:cNvSpPr txBox="1">
            <a:spLocks noGrp="1"/>
          </p:cNvSpPr>
          <p:nvPr>
            <p:ph type="sldNum" idx="12"/>
          </p:nvPr>
        </p:nvSpPr>
        <p:spPr>
          <a:xfrm>
            <a:off x="7372350" y="6248400"/>
            <a:ext cx="24003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3"/>
          <p:cNvSpPr txBox="1">
            <a:spLocks noGrp="1"/>
          </p:cNvSpPr>
          <p:nvPr>
            <p:ph type="title"/>
          </p:nvPr>
        </p:nvSpPr>
        <p:spPr>
          <a:xfrm>
            <a:off x="1541463" y="301625"/>
            <a:ext cx="8228012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3"/>
          <p:cNvSpPr txBox="1">
            <a:spLocks noGrp="1"/>
          </p:cNvSpPr>
          <p:nvPr>
            <p:ph type="body" idx="1"/>
          </p:nvPr>
        </p:nvSpPr>
        <p:spPr>
          <a:xfrm rot="5400000">
            <a:off x="3598069" y="-229393"/>
            <a:ext cx="4114800" cy="8228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8" name="Google Shape;78;p13"/>
          <p:cNvSpPr txBox="1">
            <a:spLocks noGrp="1"/>
          </p:cNvSpPr>
          <p:nvPr>
            <p:ph type="dt" idx="10"/>
          </p:nvPr>
        </p:nvSpPr>
        <p:spPr>
          <a:xfrm>
            <a:off x="514350" y="6248400"/>
            <a:ext cx="24003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3"/>
          <p:cNvSpPr txBox="1">
            <a:spLocks noGrp="1"/>
          </p:cNvSpPr>
          <p:nvPr>
            <p:ph type="ftr" idx="11"/>
          </p:nvPr>
        </p:nvSpPr>
        <p:spPr>
          <a:xfrm>
            <a:off x="3514725" y="6248400"/>
            <a:ext cx="325755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3"/>
          <p:cNvSpPr txBox="1">
            <a:spLocks noGrp="1"/>
          </p:cNvSpPr>
          <p:nvPr>
            <p:ph type="sldNum" idx="12"/>
          </p:nvPr>
        </p:nvSpPr>
        <p:spPr>
          <a:xfrm>
            <a:off x="7372350" y="6248400"/>
            <a:ext cx="24003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4"/>
          <p:cNvSpPr txBox="1">
            <a:spLocks noGrp="1"/>
          </p:cNvSpPr>
          <p:nvPr>
            <p:ph type="title"/>
          </p:nvPr>
        </p:nvSpPr>
        <p:spPr>
          <a:xfrm rot="5400000">
            <a:off x="5921375" y="2093913"/>
            <a:ext cx="5640388" cy="20558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4"/>
          <p:cNvSpPr txBox="1">
            <a:spLocks noGrp="1"/>
          </p:cNvSpPr>
          <p:nvPr>
            <p:ph type="body" idx="1"/>
          </p:nvPr>
        </p:nvSpPr>
        <p:spPr>
          <a:xfrm rot="5400000">
            <a:off x="1731169" y="111919"/>
            <a:ext cx="5640388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4" name="Google Shape;84;p14"/>
          <p:cNvSpPr txBox="1">
            <a:spLocks noGrp="1"/>
          </p:cNvSpPr>
          <p:nvPr>
            <p:ph type="dt" idx="10"/>
          </p:nvPr>
        </p:nvSpPr>
        <p:spPr>
          <a:xfrm>
            <a:off x="514350" y="6248400"/>
            <a:ext cx="24003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4"/>
          <p:cNvSpPr txBox="1">
            <a:spLocks noGrp="1"/>
          </p:cNvSpPr>
          <p:nvPr>
            <p:ph type="ftr" idx="11"/>
          </p:nvPr>
        </p:nvSpPr>
        <p:spPr>
          <a:xfrm>
            <a:off x="3514725" y="6248400"/>
            <a:ext cx="325755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14"/>
          <p:cNvSpPr txBox="1">
            <a:spLocks noGrp="1"/>
          </p:cNvSpPr>
          <p:nvPr>
            <p:ph type="sldNum" idx="12"/>
          </p:nvPr>
        </p:nvSpPr>
        <p:spPr>
          <a:xfrm>
            <a:off x="7372350" y="6248400"/>
            <a:ext cx="24003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able" type="tbl">
  <p:cSld name="TABLE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5"/>
          <p:cNvSpPr txBox="1">
            <a:spLocks noGrp="1"/>
          </p:cNvSpPr>
          <p:nvPr>
            <p:ph type="title"/>
          </p:nvPr>
        </p:nvSpPr>
        <p:spPr>
          <a:xfrm>
            <a:off x="1541463" y="301625"/>
            <a:ext cx="8228012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15"/>
          <p:cNvSpPr txBox="1">
            <a:spLocks noGrp="1"/>
          </p:cNvSpPr>
          <p:nvPr>
            <p:ph type="dt" idx="10"/>
          </p:nvPr>
        </p:nvSpPr>
        <p:spPr>
          <a:xfrm>
            <a:off x="514350" y="6248400"/>
            <a:ext cx="24003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5"/>
          <p:cNvSpPr txBox="1">
            <a:spLocks noGrp="1"/>
          </p:cNvSpPr>
          <p:nvPr>
            <p:ph type="ftr" idx="11"/>
          </p:nvPr>
        </p:nvSpPr>
        <p:spPr>
          <a:xfrm>
            <a:off x="3514725" y="6248400"/>
            <a:ext cx="325755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15"/>
          <p:cNvSpPr txBox="1">
            <a:spLocks noGrp="1"/>
          </p:cNvSpPr>
          <p:nvPr>
            <p:ph type="sldNum" idx="12"/>
          </p:nvPr>
        </p:nvSpPr>
        <p:spPr>
          <a:xfrm>
            <a:off x="7372350" y="6248400"/>
            <a:ext cx="24003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aabe328121_0_151"/>
          <p:cNvSpPr txBox="1">
            <a:spLocks noGrp="1"/>
          </p:cNvSpPr>
          <p:nvPr>
            <p:ph type="title"/>
          </p:nvPr>
        </p:nvSpPr>
        <p:spPr>
          <a:xfrm>
            <a:off x="350663" y="593367"/>
            <a:ext cx="9585600" cy="7635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gaabe328121_0_151"/>
          <p:cNvSpPr txBox="1">
            <a:spLocks noGrp="1"/>
          </p:cNvSpPr>
          <p:nvPr>
            <p:ph type="body" idx="1"/>
          </p:nvPr>
        </p:nvSpPr>
        <p:spPr>
          <a:xfrm>
            <a:off x="350663" y="1536633"/>
            <a:ext cx="9585600" cy="4555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12750" rtl="0">
              <a:spcBef>
                <a:spcPts val="580"/>
              </a:spcBef>
              <a:spcAft>
                <a:spcPts val="0"/>
              </a:spcAft>
              <a:buSzPts val="2900"/>
              <a:buChar char="•"/>
              <a:defRPr/>
            </a:lvl1pPr>
            <a:lvl2pPr marL="914400" lvl="1" indent="-387350" rtl="0">
              <a:spcBef>
                <a:spcPts val="500"/>
              </a:spcBef>
              <a:spcAft>
                <a:spcPts val="0"/>
              </a:spcAft>
              <a:buSzPts val="2500"/>
              <a:buChar char="•"/>
              <a:defRPr/>
            </a:lvl2pPr>
            <a:lvl3pPr marL="1371600" lvl="2" indent="-368300" rtl="0">
              <a:spcBef>
                <a:spcPts val="440"/>
              </a:spcBef>
              <a:spcAft>
                <a:spcPts val="0"/>
              </a:spcAft>
              <a:buSzPts val="2200"/>
              <a:buChar char="•"/>
              <a:defRPr/>
            </a:lvl3pPr>
            <a:lvl4pPr marL="1828800" lvl="3" indent="-349250" rtl="0">
              <a:spcBef>
                <a:spcPts val="380"/>
              </a:spcBef>
              <a:spcAft>
                <a:spcPts val="0"/>
              </a:spcAft>
              <a:buSzPts val="1900"/>
              <a:buChar char="•"/>
              <a:defRPr/>
            </a:lvl4pPr>
            <a:lvl5pPr marL="2286000" lvl="4" indent="-349250" rtl="0">
              <a:spcBef>
                <a:spcPts val="380"/>
              </a:spcBef>
              <a:spcAft>
                <a:spcPts val="0"/>
              </a:spcAft>
              <a:buSzPts val="1900"/>
              <a:buChar char="•"/>
              <a:defRPr/>
            </a:lvl5pPr>
            <a:lvl6pPr marL="2743200" lvl="5" indent="-342900" rtl="0"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rtl="0"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rtl="0"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rtl="0"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5" name="Google Shape;95;gaabe328121_0_151"/>
          <p:cNvSpPr txBox="1">
            <a:spLocks noGrp="1"/>
          </p:cNvSpPr>
          <p:nvPr>
            <p:ph type="sldNum" idx="12"/>
          </p:nvPr>
        </p:nvSpPr>
        <p:spPr>
          <a:xfrm>
            <a:off x="9531515" y="6217622"/>
            <a:ext cx="617400" cy="524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oogle Shape;10;p3"/>
          <p:cNvCxnSpPr/>
          <p:nvPr/>
        </p:nvCxnSpPr>
        <p:spPr>
          <a:xfrm>
            <a:off x="1543050" y="1524000"/>
            <a:ext cx="8229600" cy="0"/>
          </a:xfrm>
          <a:prstGeom prst="straightConnector1">
            <a:avLst/>
          </a:prstGeom>
          <a:noFill/>
          <a:ln w="127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" name="Google Shape;11;p3"/>
          <p:cNvSpPr txBox="1">
            <a:spLocks noGrp="1"/>
          </p:cNvSpPr>
          <p:nvPr>
            <p:ph type="title"/>
          </p:nvPr>
        </p:nvSpPr>
        <p:spPr>
          <a:xfrm>
            <a:off x="1541463" y="301625"/>
            <a:ext cx="8228012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3"/>
          <p:cNvSpPr txBox="1">
            <a:spLocks noGrp="1"/>
          </p:cNvSpPr>
          <p:nvPr>
            <p:ph type="body" idx="1"/>
          </p:nvPr>
        </p:nvSpPr>
        <p:spPr>
          <a:xfrm>
            <a:off x="1541463" y="1827213"/>
            <a:ext cx="8228012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12750" algn="l" rtl="0">
              <a:spcBef>
                <a:spcPts val="580"/>
              </a:spcBef>
              <a:spcAft>
                <a:spcPts val="0"/>
              </a:spcAft>
              <a:buClr>
                <a:srgbClr val="000066"/>
              </a:buClr>
              <a:buSzPts val="2900"/>
              <a:buFont typeface="Arial"/>
              <a:buChar char="•"/>
              <a:defRPr sz="2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7350" algn="l" rtl="0">
              <a:spcBef>
                <a:spcPts val="500"/>
              </a:spcBef>
              <a:spcAft>
                <a:spcPts val="0"/>
              </a:spcAft>
              <a:buClr>
                <a:srgbClr val="000066"/>
              </a:buClr>
              <a:buSzPts val="2500"/>
              <a:buFont typeface="Arial"/>
              <a:buChar char="•"/>
              <a:defRPr sz="2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68300" algn="l" rtl="0">
              <a:spcBef>
                <a:spcPts val="440"/>
              </a:spcBef>
              <a:spcAft>
                <a:spcPts val="0"/>
              </a:spcAft>
              <a:buClr>
                <a:srgbClr val="000066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9250" algn="l" rtl="0">
              <a:spcBef>
                <a:spcPts val="380"/>
              </a:spcBef>
              <a:spcAft>
                <a:spcPts val="0"/>
              </a:spcAft>
              <a:buClr>
                <a:srgbClr val="000066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9250" algn="l" rtl="0">
              <a:spcBef>
                <a:spcPts val="380"/>
              </a:spcBef>
              <a:spcAft>
                <a:spcPts val="0"/>
              </a:spcAft>
              <a:buClr>
                <a:srgbClr val="000066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dt" idx="10"/>
          </p:nvPr>
        </p:nvSpPr>
        <p:spPr>
          <a:xfrm>
            <a:off x="514350" y="6248400"/>
            <a:ext cx="24003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ftr" idx="11"/>
          </p:nvPr>
        </p:nvSpPr>
        <p:spPr>
          <a:xfrm>
            <a:off x="3514725" y="6248400"/>
            <a:ext cx="325755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7372350" y="6248400"/>
            <a:ext cx="24003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16" name="Google Shape;16;p3" descr="penn_fulllogo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114300" y="6480175"/>
            <a:ext cx="914400" cy="301625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"/>
          <p:cNvSpPr txBox="1">
            <a:spLocks noGrp="1"/>
          </p:cNvSpPr>
          <p:nvPr>
            <p:ph type="ctrTitle"/>
          </p:nvPr>
        </p:nvSpPr>
        <p:spPr>
          <a:xfrm>
            <a:off x="1104900" y="985850"/>
            <a:ext cx="8683800" cy="144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dirty="0"/>
              <a:t>What is the evidence for </a:t>
            </a:r>
            <a:r>
              <a:rPr lang="en-US" sz="3600" b="1" dirty="0" smtClean="0"/>
              <a:t>intervention to treat carotid near-occlusion</a:t>
            </a:r>
            <a:r>
              <a:rPr lang="en-US" sz="3600" b="1" dirty="0"/>
              <a:t>?</a:t>
            </a:r>
            <a:endParaRPr sz="3600" b="1" dirty="0"/>
          </a:p>
        </p:txBody>
      </p:sp>
      <p:sp>
        <p:nvSpPr>
          <p:cNvPr id="101" name="Google Shape;101;p1"/>
          <p:cNvSpPr txBox="1">
            <a:spLocks noGrp="1"/>
          </p:cNvSpPr>
          <p:nvPr>
            <p:ph type="subTitle" idx="1"/>
          </p:nvPr>
        </p:nvSpPr>
        <p:spPr>
          <a:xfrm>
            <a:off x="1130968" y="3429000"/>
            <a:ext cx="8143875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2900"/>
              <a:buFont typeface="Arial"/>
              <a:buNone/>
            </a:pPr>
            <a:r>
              <a:rPr lang="en-US"/>
              <a:t>Daniel Cristancho, MD, MBE</a:t>
            </a:r>
            <a:endParaRPr/>
          </a:p>
          <a:p>
            <a:pPr marL="0" lvl="0" indent="0" algn="l" rtl="0">
              <a:spcBef>
                <a:spcPts val="580"/>
              </a:spcBef>
              <a:spcAft>
                <a:spcPts val="0"/>
              </a:spcAft>
              <a:buSzPts val="2900"/>
              <a:buFont typeface="Arial"/>
              <a:buNone/>
            </a:pPr>
            <a:r>
              <a:rPr lang="en-US"/>
              <a:t>September 17, 2020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Google Shape;106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2800" y="329775"/>
            <a:ext cx="9672674" cy="2240400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2"/>
          <p:cNvSpPr txBox="1"/>
          <p:nvPr/>
        </p:nvSpPr>
        <p:spPr>
          <a:xfrm>
            <a:off x="272850" y="2571750"/>
            <a:ext cx="9672600" cy="252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Char char="●"/>
            </a:pPr>
            <a:r>
              <a:rPr lang="en-US" sz="2400">
                <a:solidFill>
                  <a:srgbClr val="000000"/>
                </a:solidFill>
              </a:rPr>
              <a:t>262 patients with near-occlusion</a:t>
            </a:r>
            <a:endParaRPr sz="2400">
              <a:solidFill>
                <a:srgbClr val="000000"/>
              </a:solidFill>
            </a:endParaRPr>
          </a:p>
          <a:p>
            <a:pPr marL="914400" lvl="1" indent="-3810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Char char="○"/>
            </a:pPr>
            <a:r>
              <a:rPr lang="en-US" sz="2400">
                <a:solidFill>
                  <a:srgbClr val="000000"/>
                </a:solidFill>
              </a:rPr>
              <a:t>ECST and NASCET</a:t>
            </a:r>
            <a:endParaRPr sz="2400">
              <a:solidFill>
                <a:srgbClr val="000000"/>
              </a:solidFill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Char char="●"/>
            </a:pPr>
            <a:r>
              <a:rPr lang="en-US" sz="2400">
                <a:solidFill>
                  <a:srgbClr val="000000"/>
                </a:solidFill>
              </a:rPr>
              <a:t>A trend towards benefit with surgery at 2-years (ARR 5.6%, </a:t>
            </a:r>
            <a:r>
              <a:rPr lang="en-US" sz="2400" i="1">
                <a:solidFill>
                  <a:srgbClr val="000000"/>
                </a:solidFill>
              </a:rPr>
              <a:t>p</a:t>
            </a:r>
            <a:r>
              <a:rPr lang="en-US" sz="2400">
                <a:solidFill>
                  <a:srgbClr val="000000"/>
                </a:solidFill>
              </a:rPr>
              <a:t>=0.19)</a:t>
            </a:r>
            <a:endParaRPr sz="24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Google Shape;112;gaabe328121_0_3"/>
          <p:cNvPicPr preferRelativeResize="0"/>
          <p:nvPr/>
        </p:nvPicPr>
        <p:blipFill rotWithShape="1">
          <a:blip r:embed="rId3">
            <a:alphaModFix/>
          </a:blip>
          <a:srcRect t="2796" b="43520"/>
          <a:stretch/>
        </p:blipFill>
        <p:spPr>
          <a:xfrm>
            <a:off x="1410258" y="348333"/>
            <a:ext cx="7466486" cy="61613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Google Shape;117;gaabe328121_0_52"/>
          <p:cNvPicPr preferRelativeResize="0"/>
          <p:nvPr/>
        </p:nvPicPr>
        <p:blipFill rotWithShape="1">
          <a:blip r:embed="rId3">
            <a:alphaModFix/>
          </a:blip>
          <a:srcRect t="56657"/>
          <a:stretch/>
        </p:blipFill>
        <p:spPr>
          <a:xfrm>
            <a:off x="622238" y="416615"/>
            <a:ext cx="9042524" cy="60247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aabe328121_0_101"/>
          <p:cNvSpPr txBox="1">
            <a:spLocks noGrp="1"/>
          </p:cNvSpPr>
          <p:nvPr>
            <p:ph type="title"/>
          </p:nvPr>
        </p:nvSpPr>
        <p:spPr>
          <a:xfrm>
            <a:off x="350663" y="593367"/>
            <a:ext cx="9585600" cy="7635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800" b="1"/>
              <a:t>Other Considerations</a:t>
            </a:r>
            <a:endParaRPr sz="3800" b="1"/>
          </a:p>
        </p:txBody>
      </p:sp>
      <p:sp>
        <p:nvSpPr>
          <p:cNvPr id="123" name="Google Shape;123;gaabe328121_0_101"/>
          <p:cNvSpPr txBox="1">
            <a:spLocks noGrp="1"/>
          </p:cNvSpPr>
          <p:nvPr>
            <p:ph type="body" idx="1"/>
          </p:nvPr>
        </p:nvSpPr>
        <p:spPr>
          <a:xfrm>
            <a:off x="350663" y="1536633"/>
            <a:ext cx="9585600" cy="4555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546100" lvl="0" indent="-450850" algn="l" rtl="0">
              <a:spcBef>
                <a:spcPts val="580"/>
              </a:spcBef>
              <a:spcAft>
                <a:spcPts val="0"/>
              </a:spcAft>
              <a:buClr>
                <a:srgbClr val="000000"/>
              </a:buClr>
              <a:buSzPts val="2900"/>
              <a:buChar char="•"/>
            </a:pPr>
            <a:r>
              <a:rPr lang="en-US" sz="2900">
                <a:solidFill>
                  <a:schemeClr val="dk1"/>
                </a:solidFill>
              </a:rPr>
              <a:t>Observational data suggest outcomes between CEA and CAS seem comparable</a:t>
            </a:r>
            <a:endParaRPr sz="2900">
              <a:solidFill>
                <a:srgbClr val="000000"/>
              </a:solidFill>
            </a:endParaRPr>
          </a:p>
          <a:p>
            <a:pPr marL="546100" lvl="0" indent="-45085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Char char="•"/>
            </a:pPr>
            <a:r>
              <a:rPr lang="en-US" sz="2900">
                <a:solidFill>
                  <a:srgbClr val="000000"/>
                </a:solidFill>
              </a:rPr>
              <a:t>Differences in near occlusion </a:t>
            </a:r>
            <a:r>
              <a:rPr lang="en-US" sz="2900" i="1" u="sng">
                <a:solidFill>
                  <a:srgbClr val="000000"/>
                </a:solidFill>
              </a:rPr>
              <a:t>with</a:t>
            </a:r>
            <a:r>
              <a:rPr lang="en-US" sz="2900">
                <a:solidFill>
                  <a:srgbClr val="000000"/>
                </a:solidFill>
              </a:rPr>
              <a:t> versus </a:t>
            </a:r>
            <a:r>
              <a:rPr lang="en-US" sz="2900" i="1" u="sng">
                <a:solidFill>
                  <a:srgbClr val="000000"/>
                </a:solidFill>
              </a:rPr>
              <a:t>without</a:t>
            </a:r>
            <a:r>
              <a:rPr lang="en-US" sz="2900">
                <a:solidFill>
                  <a:srgbClr val="000000"/>
                </a:solidFill>
              </a:rPr>
              <a:t> full collapse</a:t>
            </a:r>
            <a:endParaRPr sz="2900">
              <a:solidFill>
                <a:srgbClr val="000000"/>
              </a:solidFill>
            </a:endParaRPr>
          </a:p>
          <a:p>
            <a:pPr marL="1092200" lvl="1" indent="-45085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Char char="•"/>
            </a:pPr>
            <a:r>
              <a:rPr lang="en-US" sz="2900">
                <a:solidFill>
                  <a:srgbClr val="000000"/>
                </a:solidFill>
              </a:rPr>
              <a:t>Conflicting data regarding which group is higher risk for recurrent, 28-30-day stroke</a:t>
            </a:r>
            <a:endParaRPr sz="2900">
              <a:solidFill>
                <a:srgbClr val="000000"/>
              </a:solidFill>
            </a:endParaRPr>
          </a:p>
          <a:p>
            <a:pPr marL="546100" lvl="0" indent="-45085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Char char="•"/>
            </a:pPr>
            <a:r>
              <a:rPr lang="en-US" sz="2900">
                <a:solidFill>
                  <a:srgbClr val="000000"/>
                </a:solidFill>
              </a:rPr>
              <a:t>Varying medical therapy strategies</a:t>
            </a:r>
            <a:endParaRPr sz="29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Eclipse">
  <a:themeElements>
    <a:clrScheme name="Eclipse 1">
      <a:dk1>
        <a:srgbClr val="000000"/>
      </a:dk1>
      <a:lt1>
        <a:srgbClr val="FFFFFF"/>
      </a:lt1>
      <a:dk2>
        <a:srgbClr val="006666"/>
      </a:dk2>
      <a:lt2>
        <a:srgbClr val="5F5F5F"/>
      </a:lt2>
      <a:accent1>
        <a:srgbClr val="33CCCC"/>
      </a:accent1>
      <a:accent2>
        <a:srgbClr val="99CCCC"/>
      </a:accent2>
      <a:accent3>
        <a:srgbClr val="FFFFFF"/>
      </a:accent3>
      <a:accent4>
        <a:srgbClr val="000000"/>
      </a:accent4>
      <a:accent5>
        <a:srgbClr val="ADE2E2"/>
      </a:accent5>
      <a:accent6>
        <a:srgbClr val="8AB9B9"/>
      </a:accent6>
      <a:hlink>
        <a:srgbClr val="006666"/>
      </a:hlink>
      <a:folHlink>
        <a:srgbClr val="B2B2B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136</Words>
  <Application>Microsoft Office PowerPoint</Application>
  <PresentationFormat>35mm Slides</PresentationFormat>
  <Paragraphs>12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Times New Roman</vt:lpstr>
      <vt:lpstr>Verdana</vt:lpstr>
      <vt:lpstr>Eclipse</vt:lpstr>
      <vt:lpstr>What is the evidence for intervention to treat carotid near-occlusion?</vt:lpstr>
      <vt:lpstr>PowerPoint Presentation</vt:lpstr>
      <vt:lpstr>PowerPoint Presentation</vt:lpstr>
      <vt:lpstr>PowerPoint Presentation</vt:lpstr>
      <vt:lpstr>Other Considerations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is the evidence for intervention to treat carotid near-occlusion?</dc:title>
  <dc:creator>Scott E. Kasner</dc:creator>
  <cp:lastModifiedBy>Keating, Devin M</cp:lastModifiedBy>
  <cp:revision>1</cp:revision>
  <dcterms:created xsi:type="dcterms:W3CDTF">1995-06-17T23:31:02Z</dcterms:created>
  <dcterms:modified xsi:type="dcterms:W3CDTF">2021-01-05T17:45:04Z</dcterms:modified>
</cp:coreProperties>
</file>