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8" r:id="rId1"/>
  </p:sldMasterIdLst>
  <p:notesMasterIdLst>
    <p:notesMasterId r:id="rId10"/>
  </p:notesMasterIdLst>
  <p:handoutMasterIdLst>
    <p:handoutMasterId r:id="rId11"/>
  </p:handoutMasterIdLst>
  <p:sldIdLst>
    <p:sldId id="367" r:id="rId2"/>
    <p:sldId id="580" r:id="rId3"/>
    <p:sldId id="578" r:id="rId4"/>
    <p:sldId id="583" r:id="rId5"/>
    <p:sldId id="585" r:id="rId6"/>
    <p:sldId id="586" r:id="rId7"/>
    <p:sldId id="587" r:id="rId8"/>
    <p:sldId id="588" r:id="rId9"/>
  </p:sldIdLst>
  <p:sldSz cx="10287000" cy="6858000" type="35mm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FF9999"/>
    <a:srgbClr val="FFDDDD"/>
    <a:srgbClr val="007AF4"/>
    <a:srgbClr val="000066"/>
    <a:srgbClr val="003399"/>
    <a:srgbClr val="0033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471" autoAdjust="0"/>
    <p:restoredTop sz="94683" autoAdjust="0"/>
  </p:normalViewPr>
  <p:slideViewPr>
    <p:cSldViewPr>
      <p:cViewPr varScale="1">
        <p:scale>
          <a:sx n="109" d="100"/>
          <a:sy n="109" d="100"/>
        </p:scale>
        <p:origin x="774" y="108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77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3600" y="692150"/>
            <a:ext cx="51308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fld id="{AAE54BF0-4746-4FFA-B51A-1DD825CD38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624013" y="985838"/>
            <a:ext cx="8143875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6931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4013" y="3427413"/>
            <a:ext cx="8143875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6932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E6FE3-08B8-484C-B7EB-2E1673D46AD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9325" name="Picture 3722" descr="penn_full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77000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BF7F8-7945-41C1-A46E-E6E5E9F5A2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981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709738"/>
            <a:ext cx="8872538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675" y="4589463"/>
            <a:ext cx="887253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A336A-3778-47C4-ACFD-9ABD40D9DA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234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1463" y="1827213"/>
            <a:ext cx="40370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30875" y="1827213"/>
            <a:ext cx="40386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D60B6-4812-4F9C-AAA6-280F6D8AE1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80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365125"/>
            <a:ext cx="887253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025" y="1681163"/>
            <a:ext cx="43529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025" y="2505075"/>
            <a:ext cx="435292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8588" y="1681163"/>
            <a:ext cx="43719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8588" y="2505075"/>
            <a:ext cx="437197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FA54AF-2A2C-4DB0-B699-C867A7E845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4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AF680-C240-4BB2-9342-CE2D01CC4C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2138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19C5C-F856-4E67-ADA0-55D75393ED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131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FD351-96B0-4FA6-8590-AB41B81729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74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A4EF8-7B63-4DA8-9925-C1F541F7DE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0455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8CCA7-28BC-4D0C-B7E9-294D1A6FF6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564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13663" y="301625"/>
            <a:ext cx="20558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1463" y="301625"/>
            <a:ext cx="6019800" cy="564038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52B39-4050-407F-A01C-48B6881F47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385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41463" y="1827213"/>
            <a:ext cx="8228012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4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725" y="6248400"/>
            <a:ext cx="325755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fld id="{B34087D3-6A81-4CF0-8905-28E0D75504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32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3" name="Line 5"/>
          <p:cNvSpPr>
            <a:spLocks noChangeShapeType="1"/>
          </p:cNvSpPr>
          <p:nvPr userDrawn="1"/>
        </p:nvSpPr>
        <p:spPr bwMode="auto">
          <a:xfrm>
            <a:off x="1543050" y="1524000"/>
            <a:ext cx="822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82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6829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1463" y="1827213"/>
            <a:ext cx="82280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682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C4048DE6-8429-43E0-A3F9-20969CD5C734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8300" name="Picture 3722" descr="penn_fulllogo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80175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rgbClr val="0000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104900" y="985838"/>
            <a:ext cx="8143875" cy="1444625"/>
          </a:xfrm>
        </p:spPr>
        <p:txBody>
          <a:bodyPr/>
          <a:lstStyle/>
          <a:p>
            <a:r>
              <a:rPr lang="en-US" altLang="en-US" sz="3600" dirty="0" smtClean="0"/>
              <a:t>What is the role of HIV </a:t>
            </a:r>
            <a:r>
              <a:rPr lang="en-US" altLang="en-US" sz="3600" dirty="0" err="1" smtClean="0"/>
              <a:t>Vasculopathy</a:t>
            </a:r>
            <a:r>
              <a:rPr lang="en-US" altLang="en-US" sz="3600" dirty="0" smtClean="0"/>
              <a:t> in stroke?</a:t>
            </a:r>
            <a:endParaRPr lang="en-US" altLang="en-US" sz="3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30968" y="3429000"/>
            <a:ext cx="8143875" cy="1752600"/>
          </a:xfrm>
        </p:spPr>
        <p:txBody>
          <a:bodyPr/>
          <a:lstStyle/>
          <a:p>
            <a:r>
              <a:rPr lang="en-US" dirty="0" smtClean="0"/>
              <a:t>Ossama Khazaal</a:t>
            </a:r>
          </a:p>
          <a:p>
            <a:r>
              <a:rPr lang="en-US" dirty="0" smtClean="0"/>
              <a:t>12/17/2020</a:t>
            </a:r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of stroke in HIV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Cerebral infections</a:t>
            </a:r>
          </a:p>
          <a:p>
            <a:r>
              <a:rPr lang="en-US" dirty="0" smtClean="0"/>
              <a:t>Cardiac embolism (mainly infective and non infective endocarditis)</a:t>
            </a:r>
          </a:p>
          <a:p>
            <a:r>
              <a:rPr lang="en-US" dirty="0" smtClean="0"/>
              <a:t>Prothrombotic states</a:t>
            </a:r>
          </a:p>
          <a:p>
            <a:r>
              <a:rPr lang="en-US" dirty="0" smtClean="0"/>
              <a:t>Substance abuse</a:t>
            </a:r>
          </a:p>
          <a:p>
            <a:r>
              <a:rPr lang="en-US" dirty="0" smtClean="0"/>
              <a:t>HIV associated vasculopathy </a:t>
            </a:r>
          </a:p>
          <a:p>
            <a:r>
              <a:rPr lang="en-US" dirty="0" smtClean="0"/>
              <a:t>Accelerated </a:t>
            </a:r>
            <a:r>
              <a:rPr lang="en-US" dirty="0" err="1" smtClean="0"/>
              <a:t>athero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236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946" t="11396" r="59038" b="8779"/>
          <a:stretch/>
        </p:blipFill>
        <p:spPr>
          <a:xfrm>
            <a:off x="876300" y="228600"/>
            <a:ext cx="8915400" cy="625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772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397" t="14769" r="60539" b="4845"/>
          <a:stretch/>
        </p:blipFill>
        <p:spPr>
          <a:xfrm>
            <a:off x="3330904" y="843855"/>
            <a:ext cx="6459768" cy="5204208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5300" y="284633"/>
            <a:ext cx="4267200" cy="1118444"/>
          </a:xfrm>
        </p:spPr>
        <p:txBody>
          <a:bodyPr/>
          <a:lstStyle/>
          <a:p>
            <a:r>
              <a:rPr lang="en-US" dirty="0" smtClean="0"/>
              <a:t>HIV Vasculopathy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614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2100" y="304800"/>
            <a:ext cx="6874669" cy="1118444"/>
          </a:xfrm>
        </p:spPr>
        <p:txBody>
          <a:bodyPr/>
          <a:lstStyle/>
          <a:p>
            <a:r>
              <a:rPr lang="en-US" dirty="0" smtClean="0"/>
              <a:t>Hypothesized Mechanisms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819" t="14441" r="63228" b="16059"/>
          <a:stretch/>
        </p:blipFill>
        <p:spPr>
          <a:xfrm>
            <a:off x="2476500" y="1676400"/>
            <a:ext cx="6111547" cy="498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806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vessel vasculopathy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Autopsy data </a:t>
            </a:r>
          </a:p>
          <a:p>
            <a:r>
              <a:rPr lang="en-US" dirty="0" smtClean="0"/>
              <a:t>Infection of endothelial cells with consequent breakdown of the BBB?</a:t>
            </a:r>
          </a:p>
          <a:p>
            <a:r>
              <a:rPr lang="en-US" dirty="0" smtClean="0"/>
              <a:t>Hyaline small vessel wall thickening, perivascular space dilatation, rarefaction and pigment deposition with vessel wall mineralization and occasional perivascular inflammatory cell infiltrates. </a:t>
            </a:r>
          </a:p>
          <a:p>
            <a:r>
              <a:rPr lang="en-US" dirty="0" smtClean="0"/>
              <a:t>Seen in young patients without traditional vascular risk factors</a:t>
            </a:r>
          </a:p>
          <a:p>
            <a:r>
              <a:rPr lang="en-US" dirty="0" smtClean="0"/>
              <a:t>Similar changes to those with arteriosclerosis seen in elderly hypertensive and diabetic patients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565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and medium vessel vasculopathy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Cerebral aneurysmal </a:t>
            </a:r>
            <a:r>
              <a:rPr lang="en-US" dirty="0" err="1" smtClean="0"/>
              <a:t>arteriopathy</a:t>
            </a:r>
            <a:r>
              <a:rPr lang="en-US" dirty="0" smtClean="0"/>
              <a:t> in childhood AIDS</a:t>
            </a:r>
          </a:p>
          <a:p>
            <a:pPr lvl="1"/>
            <a:r>
              <a:rPr lang="en-US" dirty="0" smtClean="0"/>
              <a:t>Typically seen in children 2-12 </a:t>
            </a:r>
            <a:r>
              <a:rPr lang="en-US" dirty="0" err="1" smtClean="0"/>
              <a:t>yo</a:t>
            </a:r>
            <a:endParaRPr lang="en-US" dirty="0" smtClean="0"/>
          </a:p>
          <a:p>
            <a:pPr lvl="1"/>
            <a:r>
              <a:rPr lang="en-US" dirty="0" smtClean="0"/>
              <a:t>Fusiform dilatation of the arteries of Circle of Willis with sparing of the leptomeningeal and </a:t>
            </a:r>
            <a:r>
              <a:rPr lang="en-US" dirty="0" err="1" smtClean="0"/>
              <a:t>intraparenchymal</a:t>
            </a:r>
            <a:r>
              <a:rPr lang="en-US" dirty="0" smtClean="0"/>
              <a:t> arteries and arterioles. </a:t>
            </a:r>
          </a:p>
          <a:p>
            <a:pPr lvl="1"/>
            <a:r>
              <a:rPr lang="en-US" dirty="0" smtClean="0"/>
              <a:t>Vascular pathology with medial fibrosis with loss of </a:t>
            </a:r>
            <a:r>
              <a:rPr lang="en-US" dirty="0" err="1" smtClean="0"/>
              <a:t>muscularis</a:t>
            </a:r>
            <a:r>
              <a:rPr lang="en-US" dirty="0" smtClean="0"/>
              <a:t> layer, destruction of the internal elastic lamina and intimal hyperplasia</a:t>
            </a:r>
          </a:p>
          <a:p>
            <a:pPr lvl="1"/>
            <a:r>
              <a:rPr lang="en-US" dirty="0" smtClean="0"/>
              <a:t>No evidence of HSV, VZV, and CMV</a:t>
            </a:r>
          </a:p>
          <a:p>
            <a:pPr lvl="1"/>
            <a:r>
              <a:rPr lang="en-US" dirty="0" smtClean="0"/>
              <a:t>Usually appears as “healed vasculitis”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474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and medium vessel vasculopathy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Vasculopathy seen in adults</a:t>
            </a:r>
          </a:p>
          <a:p>
            <a:pPr lvl="1"/>
            <a:r>
              <a:rPr lang="en-US" dirty="0" smtClean="0"/>
              <a:t>Multiple reports with saccular aneurysms and SAH in patients with HIV</a:t>
            </a:r>
          </a:p>
          <a:p>
            <a:pPr lvl="1"/>
            <a:r>
              <a:rPr lang="en-US" dirty="0" smtClean="0"/>
              <a:t>Occlusive disease with other systemic arteries also involved</a:t>
            </a:r>
          </a:p>
          <a:p>
            <a:pPr lvl="1"/>
            <a:r>
              <a:rPr lang="en-US" dirty="0" smtClean="0"/>
              <a:t>Possibly infectious or of immune complex origin with </a:t>
            </a:r>
            <a:r>
              <a:rPr lang="en-US" dirty="0" err="1" smtClean="0"/>
              <a:t>leukocytoclastic</a:t>
            </a:r>
            <a:r>
              <a:rPr lang="en-US" dirty="0" smtClean="0"/>
              <a:t> vasculitis of the vasa </a:t>
            </a:r>
            <a:r>
              <a:rPr lang="en-US" dirty="0" err="1" smtClean="0"/>
              <a:t>vasorum</a:t>
            </a:r>
            <a:r>
              <a:rPr lang="en-US" dirty="0" smtClean="0"/>
              <a:t> or </a:t>
            </a:r>
            <a:r>
              <a:rPr lang="en-US" dirty="0" err="1" smtClean="0"/>
              <a:t>periadventitial</a:t>
            </a:r>
            <a:r>
              <a:rPr lang="en-US" dirty="0" smtClean="0"/>
              <a:t> vessels? Postulated mechanisms:</a:t>
            </a:r>
          </a:p>
          <a:p>
            <a:pPr lvl="2"/>
            <a:r>
              <a:rPr lang="en-US" dirty="0" smtClean="0"/>
              <a:t>Acute phase with vasculitis and resultant ischemia</a:t>
            </a:r>
          </a:p>
          <a:p>
            <a:pPr lvl="2"/>
            <a:r>
              <a:rPr lang="en-US" dirty="0" smtClean="0"/>
              <a:t>Chronic phase with healed/healing and less obvious vasculitis leading to weakening of vessels and aneurysmal formation </a:t>
            </a:r>
          </a:p>
        </p:txBody>
      </p:sp>
    </p:spTree>
    <p:extLst>
      <p:ext uri="{BB962C8B-B14F-4D97-AF65-F5344CB8AC3E}">
        <p14:creationId xmlns:p14="http://schemas.microsoft.com/office/powerpoint/2010/main" val="2038527340"/>
      </p:ext>
    </p:extLst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28699</TotalTime>
  <Words>252</Words>
  <Application>Microsoft Office PowerPoint</Application>
  <PresentationFormat>35mm Slides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Times New Roman</vt:lpstr>
      <vt:lpstr>Verdana</vt:lpstr>
      <vt:lpstr>Eclipse</vt:lpstr>
      <vt:lpstr>What is the role of HIV Vasculopathy in stroke?</vt:lpstr>
      <vt:lpstr>Causes of stroke in HIV </vt:lpstr>
      <vt:lpstr>PowerPoint Presentation</vt:lpstr>
      <vt:lpstr>HIV Vasculopathy </vt:lpstr>
      <vt:lpstr>Hypothesized Mechanisms</vt:lpstr>
      <vt:lpstr>Small vessel vasculopathy</vt:lpstr>
      <vt:lpstr>Large and medium vessel vasculopathy</vt:lpstr>
      <vt:lpstr>Large and medium vessel vasculopathy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to t-PA Treatment</dc:title>
  <dc:creator>Scott E. Kasner</dc:creator>
  <cp:lastModifiedBy>Keating, Devin M</cp:lastModifiedBy>
  <cp:revision>188</cp:revision>
  <dcterms:created xsi:type="dcterms:W3CDTF">1995-06-17T23:31:02Z</dcterms:created>
  <dcterms:modified xsi:type="dcterms:W3CDTF">2021-01-05T13:34:22Z</dcterms:modified>
</cp:coreProperties>
</file>