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8"/>
  </p:notesMasterIdLst>
  <p:handoutMasterIdLst>
    <p:handoutMasterId r:id="rId9"/>
  </p:handoutMasterIdLst>
  <p:sldIdLst>
    <p:sldId id="367" r:id="rId2"/>
    <p:sldId id="577" r:id="rId3"/>
    <p:sldId id="579" r:id="rId4"/>
    <p:sldId id="578" r:id="rId5"/>
    <p:sldId id="580" r:id="rId6"/>
    <p:sldId id="581" r:id="rId7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09" d="100"/>
          <a:sy n="109" d="100"/>
        </p:scale>
        <p:origin x="774" y="10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30967" y="1600200"/>
            <a:ext cx="8143875" cy="1444625"/>
          </a:xfrm>
        </p:spPr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often does FMD involve the extra- versus intracranial circulation versus other areas (renal arteries, coronaries, </a:t>
            </a:r>
            <a:r>
              <a:rPr lang="en-US" dirty="0" err="1" smtClean="0"/>
              <a:t>etc</a:t>
            </a:r>
            <a:r>
              <a:rPr lang="en-US" dirty="0" smtClean="0"/>
              <a:t>)?</a:t>
            </a:r>
            <a:r>
              <a:rPr lang="en-US" dirty="0"/>
              <a:t>  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Emily Grodinsky</a:t>
            </a:r>
          </a:p>
          <a:p>
            <a:r>
              <a:rPr lang="en-US" dirty="0" smtClean="0"/>
              <a:t>9.24.2020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Briefly, what / where is FMD?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8229600" cy="4114800"/>
          </a:xfrm>
        </p:spPr>
        <p:txBody>
          <a:bodyPr/>
          <a:lstStyle/>
          <a:p>
            <a:r>
              <a:rPr lang="en-US" sz="2000" dirty="0"/>
              <a:t>Non-inflammatory, </a:t>
            </a:r>
            <a:r>
              <a:rPr lang="en-US" sz="2000" dirty="0" smtClean="0"/>
              <a:t>non-atherosclerotic, idiopathic vascular disease</a:t>
            </a:r>
          </a:p>
          <a:p>
            <a:r>
              <a:rPr lang="en-US" sz="2000" dirty="0"/>
              <a:t>U</a:t>
            </a:r>
            <a:r>
              <a:rPr lang="en-US" sz="2000" dirty="0" smtClean="0"/>
              <a:t>sually </a:t>
            </a:r>
            <a:r>
              <a:rPr lang="en-US" sz="2000" dirty="0"/>
              <a:t>affects the middle or distal parts of ICAs, </a:t>
            </a:r>
            <a:r>
              <a:rPr lang="en-US" sz="2000" dirty="0" err="1"/>
              <a:t>verts</a:t>
            </a:r>
            <a:r>
              <a:rPr lang="en-US" sz="2000" dirty="0"/>
              <a:t>, renal arteries (</a:t>
            </a:r>
            <a:r>
              <a:rPr lang="en-US" sz="2000" dirty="0" smtClean="0"/>
              <a:t>vs. </a:t>
            </a:r>
            <a:r>
              <a:rPr lang="en-US" sz="2000" dirty="0" err="1"/>
              <a:t>athero</a:t>
            </a:r>
            <a:r>
              <a:rPr lang="en-US" sz="2000" dirty="0"/>
              <a:t>: usually proximal portion of vessels). </a:t>
            </a:r>
          </a:p>
        </p:txBody>
      </p:sp>
      <p:pic>
        <p:nvPicPr>
          <p:cNvPr id="4" name="officeArt object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5604" y="3048000"/>
            <a:ext cx="6225391" cy="372364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 on FMD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Types of FMD: based </a:t>
            </a:r>
            <a:r>
              <a:rPr lang="en-US" sz="3000" dirty="0" smtClean="0"/>
              <a:t>upon in </a:t>
            </a:r>
            <a:r>
              <a:rPr lang="en-US" sz="3000" dirty="0"/>
              <a:t>which arterial layer (intima, media, adventitia) the lesion is predominantly </a:t>
            </a:r>
            <a:r>
              <a:rPr lang="en-US" sz="3000" dirty="0" smtClean="0"/>
              <a:t>found; medial is most common</a:t>
            </a:r>
            <a:r>
              <a:rPr lang="en-US" sz="3000" dirty="0"/>
              <a:t> </a:t>
            </a:r>
          </a:p>
          <a:p>
            <a:r>
              <a:rPr lang="en-US" sz="3000" dirty="0"/>
              <a:t>Common complications: aneurysms and dissections (including coronary artery). </a:t>
            </a:r>
          </a:p>
          <a:p>
            <a:r>
              <a:rPr lang="en-US" sz="3000" dirty="0"/>
              <a:t>Symptoms that are common: hypertension, headache, pulsatile tinnitus, dizziness, neck pain.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072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Intracranial vs </a:t>
            </a:r>
            <a:r>
              <a:rPr lang="en-US" dirty="0" err="1" smtClean="0"/>
              <a:t>extracranial</a:t>
            </a:r>
            <a:r>
              <a:rPr lang="en-US" dirty="0" smtClean="0"/>
              <a:t> FMD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1462" y="1827213"/>
            <a:ext cx="8555037" cy="4114800"/>
          </a:xfrm>
        </p:spPr>
        <p:txBody>
          <a:bodyPr/>
          <a:lstStyle/>
          <a:p>
            <a:r>
              <a:rPr lang="en-US" sz="2800" dirty="0" smtClean="0"/>
              <a:t>Best data is from </a:t>
            </a:r>
            <a:r>
              <a:rPr lang="en-US" sz="2800" dirty="0"/>
              <a:t>FMD registration (included 9 states in US, 447 cases</a:t>
            </a:r>
            <a:r>
              <a:rPr lang="en-US" sz="2800" dirty="0" smtClean="0"/>
              <a:t>)</a:t>
            </a:r>
            <a:endParaRPr lang="en-US" sz="2800" dirty="0"/>
          </a:p>
          <a:p>
            <a:pPr lvl="1"/>
            <a:r>
              <a:rPr lang="en-US" sz="2800" dirty="0"/>
              <a:t>Renal arteries (80%)</a:t>
            </a:r>
          </a:p>
          <a:p>
            <a:pPr lvl="1"/>
            <a:r>
              <a:rPr lang="en-US" sz="2800" dirty="0" err="1"/>
              <a:t>Extracranial</a:t>
            </a:r>
            <a:r>
              <a:rPr lang="en-US" sz="2800" dirty="0"/>
              <a:t> carotid (74%)</a:t>
            </a:r>
          </a:p>
          <a:p>
            <a:pPr lvl="1"/>
            <a:r>
              <a:rPr lang="en-US" sz="2800" dirty="0"/>
              <a:t>Vertebral (37%)</a:t>
            </a:r>
          </a:p>
          <a:p>
            <a:pPr lvl="1"/>
            <a:r>
              <a:rPr lang="en-US" sz="2800" dirty="0"/>
              <a:t>Intracranial carotids (17%) </a:t>
            </a:r>
          </a:p>
          <a:p>
            <a:endParaRPr lang="en-US" sz="3200" dirty="0"/>
          </a:p>
          <a:p>
            <a:r>
              <a:rPr lang="en-US" sz="2800" dirty="0"/>
              <a:t>Intracranial FMD often co-exists with </a:t>
            </a:r>
            <a:r>
              <a:rPr lang="en-US" sz="2800" dirty="0" err="1"/>
              <a:t>extracranial</a:t>
            </a:r>
            <a:r>
              <a:rPr lang="en-US" sz="2800" dirty="0"/>
              <a:t> and can appear with intracranial aneurysms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792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Classically taught as a disease of young women </a:t>
            </a:r>
            <a:r>
              <a:rPr lang="en-US" dirty="0" smtClean="0"/>
              <a:t>but…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Renal </a:t>
            </a:r>
            <a:r>
              <a:rPr lang="en-US" sz="2800" dirty="0"/>
              <a:t>artery FMD: most commonly women 15-50 years old</a:t>
            </a:r>
          </a:p>
          <a:p>
            <a:r>
              <a:rPr lang="en-US" sz="2800" dirty="0"/>
              <a:t>Cerebrovascular FMD: average age ~50 years; majority ~C1-C2 levels; also female predominance</a:t>
            </a:r>
          </a:p>
          <a:p>
            <a:r>
              <a:rPr lang="en-US" sz="2800" dirty="0"/>
              <a:t>~15% of patients with FMD are &gt;64 at the time of diagnosis of FMD (tend to be less symptomatic)</a:t>
            </a:r>
          </a:p>
        </p:txBody>
      </p:sp>
    </p:spTree>
    <p:extLst>
      <p:ext uri="{BB962C8B-B14F-4D97-AF65-F5344CB8AC3E}">
        <p14:creationId xmlns:p14="http://schemas.microsoft.com/office/powerpoint/2010/main" val="155602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renal artery and ICA FMD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1827213"/>
            <a:ext cx="1905000" cy="4441710"/>
          </a:xfrm>
        </p:spPr>
      </p:pic>
      <p:pic>
        <p:nvPicPr>
          <p:cNvPr id="4" name="officeArt object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09700" y="1827213"/>
            <a:ext cx="4562652" cy="439524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046318087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28712</TotalTime>
  <Words>245</Words>
  <Application>Microsoft Office PowerPoint</Application>
  <PresentationFormat>35mm Slides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Verdana</vt:lpstr>
      <vt:lpstr>Eclipse</vt:lpstr>
      <vt:lpstr>How often does FMD involve the extra- versus intracranial circulation versus other areas (renal arteries, coronaries, etc)?  </vt:lpstr>
      <vt:lpstr>Briefly, what / where is FMD?</vt:lpstr>
      <vt:lpstr>More details on FMD</vt:lpstr>
      <vt:lpstr>Intracranial vs extracranial FMD</vt:lpstr>
      <vt:lpstr>Classically taught as a disease of young women but…</vt:lpstr>
      <vt:lpstr>Examples of renal artery and ICA FMD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Keating, Devin M</cp:lastModifiedBy>
  <cp:revision>189</cp:revision>
  <dcterms:created xsi:type="dcterms:W3CDTF">1995-06-17T23:31:02Z</dcterms:created>
  <dcterms:modified xsi:type="dcterms:W3CDTF">2021-01-05T13:37:05Z</dcterms:modified>
</cp:coreProperties>
</file>