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7"/>
  </p:notesMasterIdLst>
  <p:handoutMasterIdLst>
    <p:handoutMasterId r:id="rId8"/>
  </p:handoutMasterIdLst>
  <p:sldIdLst>
    <p:sldId id="367" r:id="rId2"/>
    <p:sldId id="577" r:id="rId3"/>
    <p:sldId id="580" r:id="rId4"/>
    <p:sldId id="578" r:id="rId5"/>
    <p:sldId id="579" r:id="rId6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63" d="100"/>
          <a:sy n="63" d="100"/>
        </p:scale>
        <p:origin x="288" y="4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1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Why is </a:t>
            </a:r>
            <a:r>
              <a:rPr lang="en-US" altLang="en-US" sz="3600" dirty="0" err="1" smtClean="0"/>
              <a:t>Moyamoya</a:t>
            </a:r>
            <a:r>
              <a:rPr lang="en-US" altLang="en-US" sz="3600" dirty="0" smtClean="0"/>
              <a:t> syndrome more common in individuals with Trisomy 21 (Down syndrome)?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  <a:endParaRPr lang="en-US" dirty="0" smtClean="0"/>
          </a:p>
          <a:p>
            <a:r>
              <a:rPr lang="en-US" dirty="0" smtClean="0"/>
              <a:t>1.14.2021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905000"/>
            <a:ext cx="6553200" cy="4114800"/>
          </a:xfrm>
        </p:spPr>
        <p:txBody>
          <a:bodyPr/>
          <a:lstStyle/>
          <a:p>
            <a:r>
              <a:rPr lang="en-US" sz="2000" dirty="0" smtClean="0"/>
              <a:t>Down syndrome (DS) is associated with a higher risk of several conditions including congenital cardiac malformations, autoimmune disease, ALL</a:t>
            </a:r>
          </a:p>
          <a:p>
            <a:r>
              <a:rPr lang="en-US" sz="2000" dirty="0" smtClean="0"/>
              <a:t>DS individuals have an estimated a 3-fold increased incident of </a:t>
            </a:r>
            <a:r>
              <a:rPr lang="en-US" sz="2000" dirty="0" err="1" smtClean="0"/>
              <a:t>moyamoya</a:t>
            </a:r>
            <a:r>
              <a:rPr lang="en-US" sz="2000" dirty="0" smtClean="0"/>
              <a:t> compared to general population</a:t>
            </a:r>
          </a:p>
          <a:p>
            <a:r>
              <a:rPr lang="en-US" sz="2000" dirty="0" smtClean="0"/>
              <a:t>Other conditions linked to </a:t>
            </a:r>
            <a:r>
              <a:rPr lang="en-US" sz="2000" dirty="0" err="1" smtClean="0"/>
              <a:t>moyamoya</a:t>
            </a:r>
            <a:r>
              <a:rPr lang="en-US" sz="2000" dirty="0" smtClean="0"/>
              <a:t>: NF-1, SSD, s/p cranial irradiation, thyroid disease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Bottom line: the link between DS and </a:t>
            </a:r>
            <a:r>
              <a:rPr lang="en-US" sz="2000" dirty="0" err="1" smtClean="0"/>
              <a:t>moyamoya</a:t>
            </a:r>
            <a:r>
              <a:rPr lang="en-US" sz="2000" dirty="0" smtClean="0"/>
              <a:t> is not well understood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food for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463" y="1827212"/>
            <a:ext cx="8228012" cy="4497387"/>
          </a:xfrm>
        </p:spPr>
        <p:txBody>
          <a:bodyPr/>
          <a:lstStyle/>
          <a:p>
            <a:r>
              <a:rPr lang="en-US" sz="2700" dirty="0" smtClean="0"/>
              <a:t>Association of autoimmune conditions in those with DS, including thyroid autoimmune disease</a:t>
            </a:r>
          </a:p>
          <a:p>
            <a:pPr lvl="1"/>
            <a:r>
              <a:rPr lang="en-US" dirty="0" smtClean="0"/>
              <a:t>Question if </a:t>
            </a:r>
            <a:r>
              <a:rPr lang="en-US" dirty="0" err="1" smtClean="0"/>
              <a:t>moyamoya</a:t>
            </a:r>
            <a:r>
              <a:rPr lang="en-US" dirty="0" smtClean="0"/>
              <a:t> pathophysiology involves an autoimmune component (caspase-3 mediated cascade promoting apoptosis in vessel walls)</a:t>
            </a:r>
          </a:p>
          <a:p>
            <a:pPr lvl="1"/>
            <a:endParaRPr lang="en-US" dirty="0" smtClean="0"/>
          </a:p>
          <a:p>
            <a:r>
              <a:rPr lang="en-US" sz="2700" dirty="0" smtClean="0"/>
              <a:t>Collateral vessel formation linked to APO-E and J downregulation in CSF in MMD patients; link between lipid metabolism and MMD development?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85348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food for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462" y="1827212"/>
            <a:ext cx="8478837" cy="5030787"/>
          </a:xfrm>
        </p:spPr>
        <p:txBody>
          <a:bodyPr/>
          <a:lstStyle/>
          <a:p>
            <a:r>
              <a:rPr lang="en-US" sz="2700" dirty="0" smtClean="0"/>
              <a:t>Chromosome 21 has cystathionine-beta-synthase gene (converts homocysteine -&gt; cysteine) and DS individuals have lower incidence of CAD/</a:t>
            </a:r>
            <a:r>
              <a:rPr lang="en-US" sz="2700" dirty="0" err="1" smtClean="0"/>
              <a:t>athero</a:t>
            </a:r>
            <a:r>
              <a:rPr lang="en-US" sz="2700" dirty="0" smtClean="0"/>
              <a:t> typically despite higher rates of obesity and hepatic steatosis</a:t>
            </a:r>
          </a:p>
          <a:p>
            <a:endParaRPr lang="en-US" sz="2700" dirty="0" smtClean="0"/>
          </a:p>
          <a:p>
            <a:r>
              <a:rPr lang="en-US" sz="2700" dirty="0" smtClean="0"/>
              <a:t>Several genes involved in angiogenesis are located on chromosome 21 including: collagen </a:t>
            </a:r>
            <a:r>
              <a:rPr lang="en-US" sz="2700" dirty="0"/>
              <a:t>XIII/</a:t>
            </a:r>
            <a:r>
              <a:rPr lang="en-US" sz="2700" dirty="0" err="1"/>
              <a:t>endostatin</a:t>
            </a:r>
            <a:r>
              <a:rPr lang="en-US" sz="2700" dirty="0"/>
              <a:t> (COL18A1), DYRK1A, and Down syndrome candidate region 1 (DSCR1</a:t>
            </a:r>
            <a:r>
              <a:rPr lang="en-US" sz="2700" dirty="0" smtClean="0"/>
              <a:t>) [but </a:t>
            </a:r>
            <a:r>
              <a:rPr lang="en-US" sz="2700" dirty="0" err="1" smtClean="0"/>
              <a:t>a/w</a:t>
            </a:r>
            <a:r>
              <a:rPr lang="en-US" sz="2700" dirty="0" smtClean="0"/>
              <a:t> decreased angiogenesis]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02769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 and dyslipidemia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463" y="1827212"/>
            <a:ext cx="8228012" cy="4802187"/>
          </a:xfrm>
        </p:spPr>
        <p:txBody>
          <a:bodyPr/>
          <a:lstStyle/>
          <a:p>
            <a:pPr marL="0" indent="0">
              <a:buNone/>
            </a:pPr>
            <a:r>
              <a:rPr lang="en-US" sz="2700" dirty="0" smtClean="0"/>
              <a:t>2019 Study of 150 DS youth and 103 non-DS youth (age 10-20y) underwent lipid testing, oral GTT, lipoprotein particles, BMI </a:t>
            </a:r>
          </a:p>
          <a:p>
            <a:pPr lvl="1"/>
            <a:r>
              <a:rPr lang="en-US" dirty="0" smtClean="0"/>
              <a:t>64% DS had BMI ≥85th percentile </a:t>
            </a:r>
          </a:p>
          <a:p>
            <a:pPr lvl="1"/>
            <a:r>
              <a:rPr lang="en-US" dirty="0" smtClean="0"/>
              <a:t>DS with higher LDL (median 107) vs non-DS (median 88.5), higher TGs (89.5 vs 71.5) and higher HDL (128 vs 107) (p&lt;.00005)</a:t>
            </a:r>
          </a:p>
          <a:p>
            <a:pPr lvl="1"/>
            <a:r>
              <a:rPr lang="en-US" dirty="0" smtClean="0"/>
              <a:t>Similar insulin resistance, greater (non-</a:t>
            </a:r>
            <a:r>
              <a:rPr lang="en-US" dirty="0" err="1" smtClean="0"/>
              <a:t>signif</a:t>
            </a:r>
            <a:r>
              <a:rPr lang="en-US" dirty="0" smtClean="0"/>
              <a:t>) incidence of pre-DM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780709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28751</TotalTime>
  <Words>294</Words>
  <Application>Microsoft Office PowerPoint</Application>
  <PresentationFormat>35mm Slides</PresentationFormat>
  <Paragraphs>24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Verdana</vt:lpstr>
      <vt:lpstr>Eclipse</vt:lpstr>
      <vt:lpstr>Why is Moyamoya syndrome more common in individuals with Trisomy 21 (Down syndrome)?</vt:lpstr>
      <vt:lpstr>The big picture</vt:lpstr>
      <vt:lpstr>Some food for thought</vt:lpstr>
      <vt:lpstr>Some food for thought</vt:lpstr>
      <vt:lpstr>DS and dyslipidemia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Grodinsky, Emily R</cp:lastModifiedBy>
  <cp:revision>193</cp:revision>
  <dcterms:created xsi:type="dcterms:W3CDTF">1995-06-17T23:31:02Z</dcterms:created>
  <dcterms:modified xsi:type="dcterms:W3CDTF">2021-01-14T02:30:28Z</dcterms:modified>
</cp:coreProperties>
</file>