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0287000" cy="6858000" type="35mm"/>
  <p:notesSz cx="6858000" cy="9144000"/>
  <p:embeddedFontLst>
    <p:embeddedFont>
      <p:font typeface="Verdana" panose="020B0604030504040204" pitchFamily="34" charset="0"/>
      <p:regular r:id="rId8"/>
      <p:bold r:id="rId9"/>
      <p:italic r:id="rId10"/>
      <p:boldItalic r:id="rId11"/>
    </p:embeddedFont>
    <p:embeddedFont>
      <p:font typeface="Helvetica Neue" panose="020B060402020202020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inlQGsUQLjrvr55eirkRZLcLh53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284" y="108"/>
      </p:cViewPr>
      <p:guideLst>
        <p:guide orient="horz" pos="2160"/>
        <p:guide pos="32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19050" tIns="0" rIns="19050" bIns="0" anchor="t" anchorCtr="0">
            <a:noAutofit/>
          </a:bodyPr>
          <a:lstStyle>
            <a:lvl1pPr marR="0" lvl="0" algn="l" rtl="0">
              <a:lnSpc>
                <a:spcPct val="100000"/>
              </a:lnSpc>
              <a:spcBef>
                <a:spcPts val="0"/>
              </a:spcBef>
              <a:spcAft>
                <a:spcPts val="0"/>
              </a:spcAft>
              <a:buClr>
                <a:srgbClr val="000000"/>
              </a:buClr>
              <a:buSzPts val="1400"/>
              <a:buFont typeface="Arial"/>
              <a:buNone/>
              <a:defRPr sz="1000" b="0" i="1"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19050" tIns="0" rIns="19050" bIns="0" anchor="t" anchorCtr="0">
            <a:noAutofit/>
          </a:bodyPr>
          <a:lstStyle>
            <a:lvl1pPr marR="0" lvl="0" algn="r" rtl="0">
              <a:lnSpc>
                <a:spcPct val="100000"/>
              </a:lnSpc>
              <a:spcBef>
                <a:spcPts val="0"/>
              </a:spcBef>
              <a:spcAft>
                <a:spcPts val="0"/>
              </a:spcAft>
              <a:buClr>
                <a:srgbClr val="000000"/>
              </a:buClr>
              <a:buSzPts val="1400"/>
              <a:buFont typeface="Arial"/>
              <a:buNone/>
              <a:defRPr sz="1000" b="0" i="1"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9pPr>
          </a:lstStyle>
          <a:p>
            <a:endParaRPr/>
          </a:p>
        </p:txBody>
      </p:sp>
      <p:sp>
        <p:nvSpPr>
          <p:cNvPr id="5" name="Google Shape;5;n"/>
          <p:cNvSpPr>
            <a:spLocks noGrp="1" noRot="1" noChangeAspect="1"/>
          </p:cNvSpPr>
          <p:nvPr>
            <p:ph type="sldImg" idx="3"/>
          </p:nvPr>
        </p:nvSpPr>
        <p:spPr>
          <a:xfrm>
            <a:off x="863600" y="692150"/>
            <a:ext cx="5130800" cy="341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2075" tIns="46025" rIns="92075" bIns="46025"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19050" tIns="0" rIns="19050" bIns="0" anchor="b" anchorCtr="0">
            <a:noAutofit/>
          </a:bodyPr>
          <a:lstStyle>
            <a:lvl1pPr marR="0" lvl="0" algn="l" rtl="0">
              <a:lnSpc>
                <a:spcPct val="100000"/>
              </a:lnSpc>
              <a:spcBef>
                <a:spcPts val="0"/>
              </a:spcBef>
              <a:spcAft>
                <a:spcPts val="0"/>
              </a:spcAft>
              <a:buClr>
                <a:srgbClr val="000000"/>
              </a:buClr>
              <a:buSzPts val="1400"/>
              <a:buFont typeface="Arial"/>
              <a:buNone/>
              <a:defRPr sz="1000" b="0" i="1"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19050" tIns="0" rIns="19050" bIns="0" anchor="b"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1" u="none" strike="noStrike" cap="none">
                <a:solidFill>
                  <a:schemeClr val="dk1"/>
                </a:solidFill>
                <a:latin typeface="Times New Roman"/>
                <a:ea typeface="Times New Roman"/>
                <a:cs typeface="Times New Roman"/>
                <a:sym typeface="Times New Roman"/>
              </a:rPr>
              <a:t>‹#›</a:t>
            </a:fld>
            <a:endParaRPr sz="1000" b="0" i="1"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914400" y="4343400"/>
            <a:ext cx="5029200" cy="4114800"/>
          </a:xfrm>
          <a:prstGeom prst="rect">
            <a:avLst/>
          </a:prstGeom>
          <a:noFill/>
          <a:ln>
            <a:noFill/>
          </a:ln>
        </p:spPr>
        <p:txBody>
          <a:bodyPr spcFirstLastPara="1" wrap="square" lIns="92075" tIns="46025" rIns="92075" bIns="46025" anchor="t" anchorCtr="0">
            <a:noAutofit/>
          </a:bodyPr>
          <a:lstStyle/>
          <a:p>
            <a:pPr marL="0" lvl="0" indent="0" algn="l" rtl="0">
              <a:lnSpc>
                <a:spcPct val="100000"/>
              </a:lnSpc>
              <a:spcBef>
                <a:spcPts val="360"/>
              </a:spcBef>
              <a:spcAft>
                <a:spcPts val="0"/>
              </a:spcAft>
              <a:buSzPts val="1400"/>
              <a:buNone/>
            </a:pPr>
            <a:endParaRPr/>
          </a:p>
        </p:txBody>
      </p:sp>
      <p:sp>
        <p:nvSpPr>
          <p:cNvPr id="98" name="Google Shape;98;p1:notes"/>
          <p:cNvSpPr>
            <a:spLocks noGrp="1" noRot="1" noChangeAspect="1"/>
          </p:cNvSpPr>
          <p:nvPr>
            <p:ph type="sldImg" idx="2"/>
          </p:nvPr>
        </p:nvSpPr>
        <p:spPr>
          <a:xfrm>
            <a:off x="866775" y="692150"/>
            <a:ext cx="5124450" cy="341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b396396be7_0_0:notes"/>
          <p:cNvSpPr>
            <a:spLocks noGrp="1" noRot="1" noChangeAspect="1"/>
          </p:cNvSpPr>
          <p:nvPr>
            <p:ph type="sldImg" idx="2"/>
          </p:nvPr>
        </p:nvSpPr>
        <p:spPr>
          <a:xfrm>
            <a:off x="857250" y="685800"/>
            <a:ext cx="5143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b396396be7_0_0:notes"/>
          <p:cNvSpPr txBox="1">
            <a:spLocks noGrp="1"/>
          </p:cNvSpPr>
          <p:nvPr>
            <p:ph type="body" idx="1"/>
          </p:nvPr>
        </p:nvSpPr>
        <p:spPr>
          <a:xfrm>
            <a:off x="685800" y="4343400"/>
            <a:ext cx="5486400" cy="4114800"/>
          </a:xfrm>
          <a:prstGeom prst="rect">
            <a:avLst/>
          </a:prstGeom>
        </p:spPr>
        <p:txBody>
          <a:bodyPr spcFirstLastPara="1" wrap="square" lIns="92075" tIns="46025" rIns="92075" bIns="46025" anchor="t" anchorCtr="0">
            <a:noAutofit/>
          </a:bodyPr>
          <a:lstStyle/>
          <a:p>
            <a:pPr marL="0" lvl="0" indent="0" algn="l" rtl="0">
              <a:spcBef>
                <a:spcPts val="360"/>
              </a:spcBef>
              <a:spcAft>
                <a:spcPts val="0"/>
              </a:spcAft>
              <a:buNone/>
            </a:pPr>
            <a:r>
              <a:rPr lang="en-US" sz="1200">
                <a:solidFill>
                  <a:schemeClr val="dk1"/>
                </a:solidFill>
                <a:highlight>
                  <a:srgbClr val="FFFFFF"/>
                </a:highlight>
                <a:latin typeface="Helvetica Neue"/>
                <a:ea typeface="Helvetica Neue"/>
                <a:cs typeface="Helvetica Neue"/>
                <a:sym typeface="Helvetica Neue"/>
              </a:rPr>
              <a:t>Intracranial dAVFs are anomalous interconnections between dural venous sinuses or cortical veins and dural arteries without a capillary nidus. Although the absolute incidence is unknown, dAVFs account for 15% of intracranial vascular lesions.</a:t>
            </a:r>
            <a:endParaRPr sz="1200">
              <a:solidFill>
                <a:schemeClr val="dk1"/>
              </a:solidFill>
              <a:highlight>
                <a:srgbClr val="FFFFFF"/>
              </a:highlight>
              <a:latin typeface="Helvetica Neue"/>
              <a:ea typeface="Helvetica Neue"/>
              <a:cs typeface="Helvetica Neue"/>
              <a:sym typeface="Helvetica Neue"/>
            </a:endParaRPr>
          </a:p>
          <a:p>
            <a:pPr marL="0" lvl="0" indent="0" algn="l" rtl="0">
              <a:spcBef>
                <a:spcPts val="360"/>
              </a:spcBef>
              <a:spcAft>
                <a:spcPts val="0"/>
              </a:spcAft>
              <a:buNone/>
            </a:pPr>
            <a:endParaRPr sz="1200">
              <a:solidFill>
                <a:schemeClr val="dk1"/>
              </a:solidFill>
              <a:highlight>
                <a:srgbClr val="FFFFFF"/>
              </a:highlight>
              <a:latin typeface="Helvetica Neue"/>
              <a:ea typeface="Helvetica Neue"/>
              <a:cs typeface="Helvetica Neue"/>
              <a:sym typeface="Helvetica Neue"/>
            </a:endParaRPr>
          </a:p>
          <a:p>
            <a:pPr marL="0" lvl="0" indent="0" algn="l" rtl="0">
              <a:spcBef>
                <a:spcPts val="360"/>
              </a:spcBef>
              <a:spcAft>
                <a:spcPts val="0"/>
              </a:spcAft>
              <a:buNone/>
            </a:pPr>
            <a:r>
              <a:rPr lang="en-US" sz="1200">
                <a:solidFill>
                  <a:schemeClr val="dk1"/>
                </a:solidFill>
                <a:highlight>
                  <a:srgbClr val="FFFFFF"/>
                </a:highlight>
                <a:latin typeface="Helvetica Neue"/>
                <a:ea typeface="Helvetica Neue"/>
                <a:cs typeface="Helvetica Neue"/>
                <a:sym typeface="Helvetica Neue"/>
              </a:rPr>
              <a:t>The Borden classification system stratifies lesions on the basis of the site of venous drainage and the presence or absence of CVD.</a:t>
            </a:r>
            <a:endParaRPr sz="1200">
              <a:solidFill>
                <a:schemeClr val="dk1"/>
              </a:solidFill>
              <a:highlight>
                <a:srgbClr val="FFFFFF"/>
              </a:highlight>
              <a:latin typeface="Helvetica Neue"/>
              <a:ea typeface="Helvetica Neue"/>
              <a:cs typeface="Helvetica Neue"/>
              <a:sym typeface="Helvetica Neue"/>
            </a:endParaRPr>
          </a:p>
          <a:p>
            <a:pPr marL="0" lvl="0" indent="0" algn="l" rtl="0">
              <a:spcBef>
                <a:spcPts val="360"/>
              </a:spcBef>
              <a:spcAft>
                <a:spcPts val="0"/>
              </a:spcAft>
              <a:buNone/>
            </a:pPr>
            <a:r>
              <a:rPr lang="en-US" sz="1200">
                <a:solidFill>
                  <a:schemeClr val="dk1"/>
                </a:solidFill>
                <a:highlight>
                  <a:srgbClr val="FFFFFF"/>
                </a:highlight>
                <a:latin typeface="Helvetica Neue"/>
                <a:ea typeface="Helvetica Neue"/>
                <a:cs typeface="Helvetica Neue"/>
                <a:sym typeface="Helvetica Neue"/>
              </a:rPr>
              <a:t>The Cognard classification is based on the direction of dural sinus drainage, the presence or absence of CVD, and venous outflow architecture (nonectatic cortical veins, ectasia cortical veins, or spinal perimedullary veins).</a:t>
            </a:r>
            <a:endParaRPr sz="1200">
              <a:solidFill>
                <a:schemeClr val="dk1"/>
              </a:solidFill>
              <a:highlight>
                <a:srgbClr val="FFFFFF"/>
              </a:highlight>
              <a:latin typeface="Helvetica Neue"/>
              <a:ea typeface="Helvetica Neue"/>
              <a:cs typeface="Helvetica Neue"/>
              <a:sym typeface="Helvetica Neue"/>
            </a:endParaRPr>
          </a:p>
          <a:p>
            <a:pPr marL="0" lvl="0" indent="0" algn="l" rtl="0">
              <a:spcBef>
                <a:spcPts val="360"/>
              </a:spcBef>
              <a:spcAft>
                <a:spcPts val="0"/>
              </a:spcAft>
              <a:buNone/>
            </a:pPr>
            <a:endParaRPr sz="1200">
              <a:solidFill>
                <a:schemeClr val="dk1"/>
              </a:solidFill>
              <a:highlight>
                <a:srgbClr val="FFFFFF"/>
              </a:highlight>
              <a:latin typeface="Helvetica Neue"/>
              <a:ea typeface="Helvetica Neue"/>
              <a:cs typeface="Helvetica Neue"/>
              <a:sym typeface="Helvetica Neue"/>
            </a:endParaRPr>
          </a:p>
          <a:p>
            <a:pPr marL="0" lvl="0" indent="0" algn="l" rtl="0">
              <a:spcBef>
                <a:spcPts val="360"/>
              </a:spcBef>
              <a:spcAft>
                <a:spcPts val="0"/>
              </a:spcAft>
              <a:buNone/>
            </a:pPr>
            <a:r>
              <a:rPr lang="en-US" sz="1200">
                <a:solidFill>
                  <a:schemeClr val="dk1"/>
                </a:solidFill>
                <a:highlight>
                  <a:srgbClr val="FFFFFF"/>
                </a:highlight>
                <a:latin typeface="Helvetica Neue"/>
                <a:ea typeface="Helvetica Neue"/>
                <a:cs typeface="Helvetica Neue"/>
                <a:sym typeface="Helvetica Neue"/>
              </a:rPr>
              <a:t>The risk of conversion is low, having only been reported in 2% of low-grade lesions.19 Cases of spontaneous thrombosis/resolution of DAVFs have also been reported. Any change in a patient’s symptoms can reflect exacerbations of the venous drainage pattern and prompt further imaging work-up.</a:t>
            </a:r>
            <a:endParaRPr sz="1200">
              <a:solidFill>
                <a:schemeClr val="dk1"/>
              </a:solidFill>
              <a:highlight>
                <a:srgbClr val="FFFFFF"/>
              </a:highlight>
              <a:latin typeface="Helvetica Neue"/>
              <a:ea typeface="Helvetica Neue"/>
              <a:cs typeface="Helvetica Neue"/>
              <a:sym typeface="Helvetica Neu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b396396be7_0_5:notes"/>
          <p:cNvSpPr>
            <a:spLocks noGrp="1" noRot="1" noChangeAspect="1"/>
          </p:cNvSpPr>
          <p:nvPr>
            <p:ph type="sldImg" idx="2"/>
          </p:nvPr>
        </p:nvSpPr>
        <p:spPr>
          <a:xfrm>
            <a:off x="857250" y="685800"/>
            <a:ext cx="5143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b396396be7_0_5:notes"/>
          <p:cNvSpPr txBox="1">
            <a:spLocks noGrp="1"/>
          </p:cNvSpPr>
          <p:nvPr>
            <p:ph type="body" idx="1"/>
          </p:nvPr>
        </p:nvSpPr>
        <p:spPr>
          <a:xfrm>
            <a:off x="685800" y="4343400"/>
            <a:ext cx="5486400" cy="4114800"/>
          </a:xfrm>
          <a:prstGeom prst="rect">
            <a:avLst/>
          </a:prstGeom>
        </p:spPr>
        <p:txBody>
          <a:bodyPr spcFirstLastPara="1" wrap="square" lIns="92075" tIns="46025" rIns="92075" bIns="46025" anchor="t" anchorCtr="0">
            <a:noAutofit/>
          </a:bodyPr>
          <a:lstStyle/>
          <a:p>
            <a:pPr marL="0" lvl="0" indent="0" algn="l" rtl="0">
              <a:spcBef>
                <a:spcPts val="360"/>
              </a:spcBef>
              <a:spcAft>
                <a:spcPts val="0"/>
              </a:spcAft>
              <a:buNone/>
            </a:pPr>
            <a:r>
              <a:rPr lang="en-US"/>
              <a:t>Schematic overview of the Borden system of classification for DAVFs. </a:t>
            </a:r>
            <a:endParaRPr/>
          </a:p>
          <a:p>
            <a:pPr marL="0" lvl="0" indent="0" algn="l" rtl="0">
              <a:spcBef>
                <a:spcPts val="360"/>
              </a:spcBef>
              <a:spcAft>
                <a:spcPts val="0"/>
              </a:spcAft>
              <a:buNone/>
            </a:pPr>
            <a:r>
              <a:rPr lang="en-US"/>
              <a:t>A, Type 1 fistula with multiple communications between the occipital artery and transverse sinus. Note antegrade flow and no cortical venous reflux. </a:t>
            </a:r>
            <a:endParaRPr/>
          </a:p>
          <a:p>
            <a:pPr marL="0" lvl="0" indent="0" algn="l" rtl="0">
              <a:spcBef>
                <a:spcPts val="360"/>
              </a:spcBef>
              <a:spcAft>
                <a:spcPts val="0"/>
              </a:spcAft>
              <a:buNone/>
            </a:pPr>
            <a:r>
              <a:rPr lang="en-US"/>
              <a:t>B, Type 2 lesions are associated with cortical venous reflux. This illustration demonstrates the presence of a transverse sinus fistula with stenosis of the distal transverse and proximal sigmoid sinuses. There is retrograde blood flow into the proximal transverse sinus and the cortical vein. </a:t>
            </a:r>
            <a:endParaRPr/>
          </a:p>
          <a:p>
            <a:pPr marL="0" lvl="0" indent="0" algn="l" rtl="0">
              <a:spcBef>
                <a:spcPts val="360"/>
              </a:spcBef>
              <a:spcAft>
                <a:spcPts val="0"/>
              </a:spcAft>
              <a:buNone/>
            </a:pPr>
            <a:r>
              <a:rPr lang="en-US"/>
              <a:t>C, Type 3 fistulas represent communication between the meningeal arteries and cortical vein (or an isolated segment of venous sinus). In this schematic drawing, the cortical vein harboring the fistula near the frontal convexity is tortuous and has multifocal stenoses in its pathway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b396396be7_0_10:notes"/>
          <p:cNvSpPr>
            <a:spLocks noGrp="1" noRot="1" noChangeAspect="1"/>
          </p:cNvSpPr>
          <p:nvPr>
            <p:ph type="sldImg" idx="2"/>
          </p:nvPr>
        </p:nvSpPr>
        <p:spPr>
          <a:xfrm>
            <a:off x="857550" y="685800"/>
            <a:ext cx="5143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b396396be7_0_10:notes"/>
          <p:cNvSpPr txBox="1">
            <a:spLocks noGrp="1"/>
          </p:cNvSpPr>
          <p:nvPr>
            <p:ph type="body" idx="1"/>
          </p:nvPr>
        </p:nvSpPr>
        <p:spPr>
          <a:xfrm>
            <a:off x="685800" y="4343400"/>
            <a:ext cx="5486400" cy="4114800"/>
          </a:xfrm>
          <a:prstGeom prst="rect">
            <a:avLst/>
          </a:prstGeom>
        </p:spPr>
        <p:txBody>
          <a:bodyPr spcFirstLastPara="1" wrap="square" lIns="92075" tIns="46025" rIns="92075" bIns="46025" anchor="t" anchorCtr="0">
            <a:noAutofit/>
          </a:bodyPr>
          <a:lstStyle/>
          <a:p>
            <a:pPr marL="0" lvl="0" indent="0" algn="l" rtl="0">
              <a:spcBef>
                <a:spcPts val="360"/>
              </a:spcBef>
              <a:spcAft>
                <a:spcPts val="0"/>
              </a:spcAft>
              <a:buNone/>
            </a:pPr>
            <a:r>
              <a:rPr lang="en-US"/>
              <a:t>Pulsatile tinnitus is a common symptom that results from increased blood flow through the dural venous sinuses, particularly in relation to transverse and sigmoid sinus lesions.</a:t>
            </a:r>
            <a:endParaRPr/>
          </a:p>
          <a:p>
            <a:pPr marL="0" lvl="0" indent="0" algn="l" rtl="0">
              <a:spcBef>
                <a:spcPts val="360"/>
              </a:spcBef>
              <a:spcAft>
                <a:spcPts val="0"/>
              </a:spcAft>
              <a:buNone/>
            </a:pPr>
            <a:endParaRPr/>
          </a:p>
          <a:p>
            <a:pPr marL="0" lvl="0" indent="0" algn="l" rtl="0">
              <a:spcBef>
                <a:spcPts val="360"/>
              </a:spcBef>
              <a:spcAft>
                <a:spcPts val="0"/>
              </a:spcAft>
              <a:buNone/>
            </a:pPr>
            <a:r>
              <a:rPr lang="en-US"/>
              <a:t>Cavernous sinus DAVFs can present with ophthalmoplegia, proptosis, chemosis, retro-orbital pain, or decreased visual acuity.</a:t>
            </a:r>
            <a:endParaRPr/>
          </a:p>
          <a:p>
            <a:pPr marL="0" lvl="0" indent="0" algn="l" rtl="0">
              <a:spcBef>
                <a:spcPts val="360"/>
              </a:spcBef>
              <a:spcAft>
                <a:spcPts val="0"/>
              </a:spcAft>
              <a:buNone/>
            </a:pPr>
            <a:endParaRPr/>
          </a:p>
          <a:p>
            <a:pPr marL="0" lvl="0" indent="0" algn="l" rtl="0">
              <a:spcBef>
                <a:spcPts val="360"/>
              </a:spcBef>
              <a:spcAft>
                <a:spcPts val="0"/>
              </a:spcAft>
              <a:buNone/>
            </a:pPr>
            <a:r>
              <a:rPr lang="en-US"/>
              <a:t>Unexplained subarachnoid or lobar hemorrhages should prompt consideration of a DAVF in the differential diagnosis.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b396396be7_0_16:notes"/>
          <p:cNvSpPr>
            <a:spLocks noGrp="1" noRot="1" noChangeAspect="1"/>
          </p:cNvSpPr>
          <p:nvPr>
            <p:ph type="sldImg" idx="2"/>
          </p:nvPr>
        </p:nvSpPr>
        <p:spPr>
          <a:xfrm>
            <a:off x="857550" y="685800"/>
            <a:ext cx="5143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b396396be7_0_16:notes"/>
          <p:cNvSpPr txBox="1">
            <a:spLocks noGrp="1"/>
          </p:cNvSpPr>
          <p:nvPr>
            <p:ph type="body" idx="1"/>
          </p:nvPr>
        </p:nvSpPr>
        <p:spPr>
          <a:xfrm>
            <a:off x="685800" y="4343400"/>
            <a:ext cx="5486400" cy="4114800"/>
          </a:xfrm>
          <a:prstGeom prst="rect">
            <a:avLst/>
          </a:prstGeom>
        </p:spPr>
        <p:txBody>
          <a:bodyPr spcFirstLastPara="1" wrap="square" lIns="92075" tIns="46025" rIns="92075" bIns="46025" anchor="t" anchorCtr="0">
            <a:noAutofit/>
          </a:bodyPr>
          <a:lstStyle/>
          <a:p>
            <a:pPr marL="0" lvl="0" indent="0" algn="l" rtl="0">
              <a:spcBef>
                <a:spcPts val="360"/>
              </a:spcBef>
              <a:spcAft>
                <a:spcPts val="0"/>
              </a:spcAft>
              <a:buNone/>
            </a:pPr>
            <a:r>
              <a:rPr lang="en-US"/>
              <a:t>CT is limited to identifying intracranial hemorrhage and edema due to venous congestion. Specifically dAVF should be suspected with atypical hemorrhage locations.</a:t>
            </a:r>
            <a:endParaRPr/>
          </a:p>
          <a:p>
            <a:pPr marL="0" lvl="0" indent="0" algn="l" rtl="0">
              <a:spcBef>
                <a:spcPts val="360"/>
              </a:spcBef>
              <a:spcAft>
                <a:spcPts val="0"/>
              </a:spcAft>
              <a:buNone/>
            </a:pPr>
            <a:endParaRPr/>
          </a:p>
          <a:p>
            <a:pPr marL="0" lvl="0" indent="0" algn="l" rtl="0">
              <a:spcBef>
                <a:spcPts val="360"/>
              </a:spcBef>
              <a:spcAft>
                <a:spcPts val="0"/>
              </a:spcAft>
              <a:buNone/>
            </a:pPr>
            <a:r>
              <a:rPr lang="en-US"/>
              <a:t>Signs of venous hypertension in high-grade lesions: white matter hyperintensity, intracranial hemorrhage, or venous infarction.</a:t>
            </a:r>
            <a:endParaRPr/>
          </a:p>
          <a:p>
            <a:pPr marL="0" lvl="0" indent="0" algn="l" rtl="0">
              <a:spcBef>
                <a:spcPts val="360"/>
              </a:spcBef>
              <a:spcAft>
                <a:spcPts val="0"/>
              </a:spcAft>
              <a:buNone/>
            </a:pPr>
            <a:endParaRPr/>
          </a:p>
          <a:p>
            <a:pPr marL="0" lvl="0" indent="0" algn="l" rtl="0">
              <a:spcBef>
                <a:spcPts val="360"/>
              </a:spcBef>
              <a:spcAft>
                <a:spcPts val="0"/>
              </a:spcAft>
              <a:buNone/>
            </a:pPr>
            <a:r>
              <a:rPr lang="en-US"/>
              <a:t>Type I and II lesions may reveal flow-void clustering, engorged ophthalmic veins, or proptosis, whereas aggressive type II or III lesions are more likely to show dilated vessels, prominent vascular enhancement,1 and hemorrhage.</a:t>
            </a:r>
            <a:endParaRPr/>
          </a:p>
          <a:p>
            <a:pPr marL="0" lvl="0" indent="0" algn="l" rtl="0">
              <a:spcBef>
                <a:spcPts val="360"/>
              </a:spcBef>
              <a:spcAft>
                <a:spcPts val="0"/>
              </a:spcAft>
              <a:buNone/>
            </a:pPr>
            <a:endParaRPr/>
          </a:p>
          <a:p>
            <a:pPr marL="0" lvl="0" indent="0" algn="l" rtl="0">
              <a:spcBef>
                <a:spcPts val="360"/>
              </a:spcBef>
              <a:spcAft>
                <a:spcPts val="0"/>
              </a:spcAft>
              <a:buNone/>
            </a:pPr>
            <a:r>
              <a:rPr lang="en-US" sz="1200">
                <a:solidFill>
                  <a:schemeClr val="dk1"/>
                </a:solidFill>
                <a:highlight>
                  <a:srgbClr val="FFFFFF"/>
                </a:highlight>
                <a:latin typeface="Helvetica Neue"/>
                <a:ea typeface="Helvetica Neue"/>
                <a:cs typeface="Helvetica Neue"/>
                <a:sym typeface="Helvetica Neue"/>
              </a:rPr>
              <a:t>Only 37% of Cognard V dAVFs will show flow voids, with sensitivity increasing to 76% when contrast MRI is utilized</a:t>
            </a:r>
            <a:endParaRPr/>
          </a:p>
          <a:p>
            <a:pPr marL="0" lvl="0" indent="0" algn="l" rtl="0">
              <a:spcBef>
                <a:spcPts val="36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7"/>
        <p:cNvGrpSpPr/>
        <p:nvPr/>
      </p:nvGrpSpPr>
      <p:grpSpPr>
        <a:xfrm>
          <a:off x="0" y="0"/>
          <a:ext cx="0" cy="0"/>
          <a:chOff x="0" y="0"/>
          <a:chExt cx="0" cy="0"/>
        </a:xfrm>
      </p:grpSpPr>
      <p:sp>
        <p:nvSpPr>
          <p:cNvPr id="18" name="Google Shape;18;p4"/>
          <p:cNvSpPr txBox="1">
            <a:spLocks noGrp="1"/>
          </p:cNvSpPr>
          <p:nvPr>
            <p:ph type="ctrTitle"/>
          </p:nvPr>
        </p:nvSpPr>
        <p:spPr>
          <a:xfrm>
            <a:off x="1624013" y="985838"/>
            <a:ext cx="8143875" cy="14446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
          <p:cNvSpPr txBox="1">
            <a:spLocks noGrp="1"/>
          </p:cNvSpPr>
          <p:nvPr>
            <p:ph type="subTitle" idx="1"/>
          </p:nvPr>
        </p:nvSpPr>
        <p:spPr>
          <a:xfrm>
            <a:off x="1624013" y="3427413"/>
            <a:ext cx="8143875" cy="1752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580"/>
              </a:spcBef>
              <a:spcAft>
                <a:spcPts val="0"/>
              </a:spcAft>
              <a:buSzPts val="2900"/>
              <a:buFont typeface="Arial"/>
              <a:buNone/>
              <a:defRPr/>
            </a:lvl1pPr>
            <a:lvl2pPr lvl="1" algn="l">
              <a:lnSpc>
                <a:spcPct val="100000"/>
              </a:lnSpc>
              <a:spcBef>
                <a:spcPts val="360"/>
              </a:spcBef>
              <a:spcAft>
                <a:spcPts val="0"/>
              </a:spcAft>
              <a:buSzPts val="1800"/>
              <a:buChar char="•"/>
              <a:defRPr/>
            </a:lvl2pPr>
            <a:lvl3pPr lvl="2" algn="l">
              <a:lnSpc>
                <a:spcPct val="100000"/>
              </a:lnSpc>
              <a:spcBef>
                <a:spcPts val="360"/>
              </a:spcBef>
              <a:spcAft>
                <a:spcPts val="0"/>
              </a:spcAft>
              <a:buSzPts val="1800"/>
              <a:buChar char="•"/>
              <a:defRPr/>
            </a:lvl3pPr>
            <a:lvl4pPr lvl="3" algn="l">
              <a:lnSpc>
                <a:spcPct val="100000"/>
              </a:lnSpc>
              <a:spcBef>
                <a:spcPts val="360"/>
              </a:spcBef>
              <a:spcAft>
                <a:spcPts val="0"/>
              </a:spcAft>
              <a:buSzPts val="1800"/>
              <a:buChar char="•"/>
              <a:defRPr/>
            </a:lvl4pPr>
            <a:lvl5pPr lvl="4" algn="l">
              <a:lnSpc>
                <a:spcPct val="100000"/>
              </a:lnSpc>
              <a:spcBef>
                <a:spcPts val="360"/>
              </a:spcBef>
              <a:spcAft>
                <a:spcPts val="0"/>
              </a:spcAft>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penn_fulllogo"/>
          <p:cNvPicPr preferRelativeResize="0"/>
          <p:nvPr/>
        </p:nvPicPr>
        <p:blipFill rotWithShape="1">
          <a:blip r:embed="rId2">
            <a:alphaModFix/>
          </a:blip>
          <a:srcRect/>
          <a:stretch/>
        </p:blipFill>
        <p:spPr>
          <a:xfrm>
            <a:off x="114300" y="6477000"/>
            <a:ext cx="914400" cy="3016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9"/>
          <p:cNvSpPr txBox="1">
            <a:spLocks noGrp="1"/>
          </p:cNvSpPr>
          <p:nvPr>
            <p:ph type="title"/>
          </p:nvPr>
        </p:nvSpPr>
        <p:spPr>
          <a:xfrm>
            <a:off x="1541463" y="301625"/>
            <a:ext cx="8228012"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9"/>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9"/>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sp>
        <p:nvSpPr>
          <p:cNvPr id="30" name="Google Shape;30;gaabe328121_0_151"/>
          <p:cNvSpPr txBox="1">
            <a:spLocks noGrp="1"/>
          </p:cNvSpPr>
          <p:nvPr>
            <p:ph type="title"/>
          </p:nvPr>
        </p:nvSpPr>
        <p:spPr>
          <a:xfrm>
            <a:off x="350663" y="593367"/>
            <a:ext cx="9585600" cy="7635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gaabe328121_0_151"/>
          <p:cNvSpPr txBox="1">
            <a:spLocks noGrp="1"/>
          </p:cNvSpPr>
          <p:nvPr>
            <p:ph type="body" idx="1"/>
          </p:nvPr>
        </p:nvSpPr>
        <p:spPr>
          <a:xfrm>
            <a:off x="350663" y="1536633"/>
            <a:ext cx="9585600" cy="4555200"/>
          </a:xfrm>
          <a:prstGeom prst="rect">
            <a:avLst/>
          </a:prstGeom>
          <a:noFill/>
          <a:ln>
            <a:noFill/>
          </a:ln>
        </p:spPr>
        <p:txBody>
          <a:bodyPr spcFirstLastPara="1" wrap="square" lIns="91425" tIns="45700" rIns="91425" bIns="45700" anchor="t" anchorCtr="0">
            <a:noAutofit/>
          </a:bodyPr>
          <a:lstStyle>
            <a:lvl1pPr marL="457200" lvl="0" indent="-412750" algn="l">
              <a:lnSpc>
                <a:spcPct val="100000"/>
              </a:lnSpc>
              <a:spcBef>
                <a:spcPts val="580"/>
              </a:spcBef>
              <a:spcAft>
                <a:spcPts val="0"/>
              </a:spcAft>
              <a:buSzPts val="2900"/>
              <a:buChar char="•"/>
              <a:defRPr/>
            </a:lvl1pPr>
            <a:lvl2pPr marL="914400" lvl="1" indent="-387350" algn="l">
              <a:lnSpc>
                <a:spcPct val="100000"/>
              </a:lnSpc>
              <a:spcBef>
                <a:spcPts val="500"/>
              </a:spcBef>
              <a:spcAft>
                <a:spcPts val="0"/>
              </a:spcAft>
              <a:buSzPts val="2500"/>
              <a:buChar char="•"/>
              <a:defRPr/>
            </a:lvl2pPr>
            <a:lvl3pPr marL="1371600" lvl="2" indent="-368300" algn="l">
              <a:lnSpc>
                <a:spcPct val="100000"/>
              </a:lnSpc>
              <a:spcBef>
                <a:spcPts val="440"/>
              </a:spcBef>
              <a:spcAft>
                <a:spcPts val="0"/>
              </a:spcAft>
              <a:buSzPts val="2200"/>
              <a:buChar char="•"/>
              <a:defRPr/>
            </a:lvl3pPr>
            <a:lvl4pPr marL="1828800" lvl="3" indent="-349250" algn="l">
              <a:lnSpc>
                <a:spcPct val="100000"/>
              </a:lnSpc>
              <a:spcBef>
                <a:spcPts val="380"/>
              </a:spcBef>
              <a:spcAft>
                <a:spcPts val="0"/>
              </a:spcAft>
              <a:buSzPts val="1900"/>
              <a:buChar char="•"/>
              <a:defRPr/>
            </a:lvl4pPr>
            <a:lvl5pPr marL="2286000" lvl="4" indent="-349250" algn="l">
              <a:lnSpc>
                <a:spcPct val="100000"/>
              </a:lnSpc>
              <a:spcBef>
                <a:spcPts val="380"/>
              </a:spcBef>
              <a:spcAft>
                <a:spcPts val="0"/>
              </a:spcAft>
              <a:buSzPts val="19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2" name="Google Shape;32;gaabe328121_0_151"/>
          <p:cNvSpPr txBox="1">
            <a:spLocks noGrp="1"/>
          </p:cNvSpPr>
          <p:nvPr>
            <p:ph type="sldNum" idx="12"/>
          </p:nvPr>
        </p:nvSpPr>
        <p:spPr>
          <a:xfrm>
            <a:off x="9531515" y="6217622"/>
            <a:ext cx="617400" cy="5247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
        <p:cNvGrpSpPr/>
        <p:nvPr/>
      </p:nvGrpSpPr>
      <p:grpSpPr>
        <a:xfrm>
          <a:off x="0" y="0"/>
          <a:ext cx="0" cy="0"/>
          <a:chOff x="0" y="0"/>
          <a:chExt cx="0" cy="0"/>
        </a:xfrm>
      </p:grpSpPr>
      <p:sp>
        <p:nvSpPr>
          <p:cNvPr id="34" name="Google Shape;34;p10"/>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0"/>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1541463" y="301625"/>
            <a:ext cx="8228012"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1541463" y="1827213"/>
            <a:ext cx="8228012"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5"/>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701675" y="1709738"/>
            <a:ext cx="8872538" cy="2852737"/>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body" idx="1"/>
          </p:nvPr>
        </p:nvSpPr>
        <p:spPr>
          <a:xfrm>
            <a:off x="701675" y="4589463"/>
            <a:ext cx="8872538" cy="150018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80"/>
              </a:spcBef>
              <a:spcAft>
                <a:spcPts val="0"/>
              </a:spcAft>
              <a:buSzPts val="2400"/>
              <a:buFont typeface="Arial"/>
              <a:buNone/>
              <a:defRPr sz="2400"/>
            </a:lvl1pPr>
            <a:lvl2pPr marL="914400" lvl="1" indent="-228600" algn="l">
              <a:lnSpc>
                <a:spcPct val="100000"/>
              </a:lnSpc>
              <a:spcBef>
                <a:spcPts val="400"/>
              </a:spcBef>
              <a:spcAft>
                <a:spcPts val="0"/>
              </a:spcAft>
              <a:buSzPts val="2000"/>
              <a:buFont typeface="Arial"/>
              <a:buNone/>
              <a:defRPr sz="2000"/>
            </a:lvl2pPr>
            <a:lvl3pPr marL="1371600" lvl="2" indent="-228600" algn="l">
              <a:lnSpc>
                <a:spcPct val="100000"/>
              </a:lnSpc>
              <a:spcBef>
                <a:spcPts val="360"/>
              </a:spcBef>
              <a:spcAft>
                <a:spcPts val="0"/>
              </a:spcAft>
              <a:buSzPts val="1800"/>
              <a:buFont typeface="Arial"/>
              <a:buNone/>
              <a:defRPr sz="1800"/>
            </a:lvl3pPr>
            <a:lvl4pPr marL="1828800" lvl="3" indent="-228600" algn="l">
              <a:lnSpc>
                <a:spcPct val="100000"/>
              </a:lnSpc>
              <a:spcBef>
                <a:spcPts val="320"/>
              </a:spcBef>
              <a:spcAft>
                <a:spcPts val="0"/>
              </a:spcAft>
              <a:buSzPts val="1600"/>
              <a:buFont typeface="Arial"/>
              <a:buNone/>
              <a:defRPr sz="1600"/>
            </a:lvl4pPr>
            <a:lvl5pPr marL="2286000" lvl="4" indent="-228600" algn="l">
              <a:lnSpc>
                <a:spcPct val="100000"/>
              </a:lnSpc>
              <a:spcBef>
                <a:spcPts val="320"/>
              </a:spcBef>
              <a:spcAft>
                <a:spcPts val="0"/>
              </a:spcAft>
              <a:buSzPts val="1600"/>
              <a:buFont typeface="Arial"/>
              <a:buNone/>
              <a:defRPr sz="1600"/>
            </a:lvl5pPr>
            <a:lvl6pPr marL="2743200" lvl="5" indent="-228600" algn="l">
              <a:lnSpc>
                <a:spcPct val="90000"/>
              </a:lnSpc>
              <a:spcBef>
                <a:spcPts val="500"/>
              </a:spcBef>
              <a:spcAft>
                <a:spcPts val="0"/>
              </a:spcAft>
              <a:buClr>
                <a:schemeClr val="dk1"/>
              </a:buClr>
              <a:buSzPts val="1600"/>
              <a:buNone/>
              <a:defRPr sz="1600"/>
            </a:lvl6pPr>
            <a:lvl7pPr marL="3200400" lvl="6" indent="-228600" algn="l">
              <a:lnSpc>
                <a:spcPct val="90000"/>
              </a:lnSpc>
              <a:spcBef>
                <a:spcPts val="500"/>
              </a:spcBef>
              <a:spcAft>
                <a:spcPts val="0"/>
              </a:spcAft>
              <a:buClr>
                <a:schemeClr val="dk1"/>
              </a:buClr>
              <a:buSzPts val="1600"/>
              <a:buNone/>
              <a:defRPr sz="1600"/>
            </a:lvl7pPr>
            <a:lvl8pPr marL="3657600" lvl="7" indent="-228600" algn="l">
              <a:lnSpc>
                <a:spcPct val="90000"/>
              </a:lnSpc>
              <a:spcBef>
                <a:spcPts val="500"/>
              </a:spcBef>
              <a:spcAft>
                <a:spcPts val="0"/>
              </a:spcAft>
              <a:buClr>
                <a:schemeClr val="dk1"/>
              </a:buClr>
              <a:buSzPts val="1600"/>
              <a:buNone/>
              <a:defRPr sz="1600"/>
            </a:lvl8pPr>
            <a:lvl9pPr marL="4114800" lvl="8" indent="-228600" algn="l">
              <a:lnSpc>
                <a:spcPct val="90000"/>
              </a:lnSpc>
              <a:spcBef>
                <a:spcPts val="500"/>
              </a:spcBef>
              <a:spcAft>
                <a:spcPts val="0"/>
              </a:spcAft>
              <a:buClr>
                <a:schemeClr val="dk1"/>
              </a:buClr>
              <a:buSzPts val="1600"/>
              <a:buNone/>
              <a:defRPr sz="1600"/>
            </a:lvl9pPr>
          </a:lstStyle>
          <a:p>
            <a:endParaRPr/>
          </a:p>
        </p:txBody>
      </p:sp>
      <p:sp>
        <p:nvSpPr>
          <p:cNvPr id="46" name="Google Shape;46;p6"/>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1541463" y="301625"/>
            <a:ext cx="8228012"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body" idx="1"/>
          </p:nvPr>
        </p:nvSpPr>
        <p:spPr>
          <a:xfrm>
            <a:off x="1541463" y="1827213"/>
            <a:ext cx="4037012"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7"/>
          <p:cNvSpPr txBox="1">
            <a:spLocks noGrp="1"/>
          </p:cNvSpPr>
          <p:nvPr>
            <p:ph type="body" idx="2"/>
          </p:nvPr>
        </p:nvSpPr>
        <p:spPr>
          <a:xfrm>
            <a:off x="5730875" y="1827213"/>
            <a:ext cx="4038600"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7"/>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7"/>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7"/>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8"/>
          <p:cNvSpPr txBox="1">
            <a:spLocks noGrp="1"/>
          </p:cNvSpPr>
          <p:nvPr>
            <p:ph type="title"/>
          </p:nvPr>
        </p:nvSpPr>
        <p:spPr>
          <a:xfrm>
            <a:off x="708025" y="365125"/>
            <a:ext cx="8872538" cy="132556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8"/>
          <p:cNvSpPr txBox="1">
            <a:spLocks noGrp="1"/>
          </p:cNvSpPr>
          <p:nvPr>
            <p:ph type="body" idx="1"/>
          </p:nvPr>
        </p:nvSpPr>
        <p:spPr>
          <a:xfrm>
            <a:off x="708025" y="1681163"/>
            <a:ext cx="4352925"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2400"/>
              <a:buFont typeface="Arial"/>
              <a:buNone/>
              <a:defRPr sz="2400" b="1"/>
            </a:lvl1pPr>
            <a:lvl2pPr marL="914400" lvl="1" indent="-228600" algn="l">
              <a:lnSpc>
                <a:spcPct val="100000"/>
              </a:lnSpc>
              <a:spcBef>
                <a:spcPts val="400"/>
              </a:spcBef>
              <a:spcAft>
                <a:spcPts val="0"/>
              </a:spcAft>
              <a:buSzPts val="2000"/>
              <a:buFont typeface="Arial"/>
              <a:buNone/>
              <a:defRPr sz="2000" b="1"/>
            </a:lvl2pPr>
            <a:lvl3pPr marL="1371600" lvl="2" indent="-228600" algn="l">
              <a:lnSpc>
                <a:spcPct val="100000"/>
              </a:lnSpc>
              <a:spcBef>
                <a:spcPts val="360"/>
              </a:spcBef>
              <a:spcAft>
                <a:spcPts val="0"/>
              </a:spcAft>
              <a:buSzPts val="1800"/>
              <a:buFont typeface="Arial"/>
              <a:buNone/>
              <a:defRPr sz="1800" b="1"/>
            </a:lvl3pPr>
            <a:lvl4pPr marL="1828800" lvl="3" indent="-228600" algn="l">
              <a:lnSpc>
                <a:spcPct val="100000"/>
              </a:lnSpc>
              <a:spcBef>
                <a:spcPts val="320"/>
              </a:spcBef>
              <a:spcAft>
                <a:spcPts val="0"/>
              </a:spcAft>
              <a:buSzPts val="1600"/>
              <a:buFont typeface="Arial"/>
              <a:buNone/>
              <a:defRPr sz="1600" b="1"/>
            </a:lvl4pPr>
            <a:lvl5pPr marL="2286000" lvl="4" indent="-228600" algn="l">
              <a:lnSpc>
                <a:spcPct val="100000"/>
              </a:lnSpc>
              <a:spcBef>
                <a:spcPts val="320"/>
              </a:spcBef>
              <a:spcAft>
                <a:spcPts val="0"/>
              </a:spcAft>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8"/>
          <p:cNvSpPr txBox="1">
            <a:spLocks noGrp="1"/>
          </p:cNvSpPr>
          <p:nvPr>
            <p:ph type="body" idx="2"/>
          </p:nvPr>
        </p:nvSpPr>
        <p:spPr>
          <a:xfrm>
            <a:off x="708025" y="2505075"/>
            <a:ext cx="4352925"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8"/>
          <p:cNvSpPr txBox="1">
            <a:spLocks noGrp="1"/>
          </p:cNvSpPr>
          <p:nvPr>
            <p:ph type="body" idx="3"/>
          </p:nvPr>
        </p:nvSpPr>
        <p:spPr>
          <a:xfrm>
            <a:off x="5208588" y="1681163"/>
            <a:ext cx="4371975"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2400"/>
              <a:buFont typeface="Arial"/>
              <a:buNone/>
              <a:defRPr sz="2400" b="1"/>
            </a:lvl1pPr>
            <a:lvl2pPr marL="914400" lvl="1" indent="-228600" algn="l">
              <a:lnSpc>
                <a:spcPct val="100000"/>
              </a:lnSpc>
              <a:spcBef>
                <a:spcPts val="400"/>
              </a:spcBef>
              <a:spcAft>
                <a:spcPts val="0"/>
              </a:spcAft>
              <a:buSzPts val="2000"/>
              <a:buFont typeface="Arial"/>
              <a:buNone/>
              <a:defRPr sz="2000" b="1"/>
            </a:lvl2pPr>
            <a:lvl3pPr marL="1371600" lvl="2" indent="-228600" algn="l">
              <a:lnSpc>
                <a:spcPct val="100000"/>
              </a:lnSpc>
              <a:spcBef>
                <a:spcPts val="360"/>
              </a:spcBef>
              <a:spcAft>
                <a:spcPts val="0"/>
              </a:spcAft>
              <a:buSzPts val="1800"/>
              <a:buFont typeface="Arial"/>
              <a:buNone/>
              <a:defRPr sz="1800" b="1"/>
            </a:lvl3pPr>
            <a:lvl4pPr marL="1828800" lvl="3" indent="-228600" algn="l">
              <a:lnSpc>
                <a:spcPct val="100000"/>
              </a:lnSpc>
              <a:spcBef>
                <a:spcPts val="320"/>
              </a:spcBef>
              <a:spcAft>
                <a:spcPts val="0"/>
              </a:spcAft>
              <a:buSzPts val="1600"/>
              <a:buFont typeface="Arial"/>
              <a:buNone/>
              <a:defRPr sz="1600" b="1"/>
            </a:lvl4pPr>
            <a:lvl5pPr marL="2286000" lvl="4" indent="-228600" algn="l">
              <a:lnSpc>
                <a:spcPct val="100000"/>
              </a:lnSpc>
              <a:spcBef>
                <a:spcPts val="320"/>
              </a:spcBef>
              <a:spcAft>
                <a:spcPts val="0"/>
              </a:spcAft>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8"/>
          <p:cNvSpPr txBox="1">
            <a:spLocks noGrp="1"/>
          </p:cNvSpPr>
          <p:nvPr>
            <p:ph type="body" idx="4"/>
          </p:nvPr>
        </p:nvSpPr>
        <p:spPr>
          <a:xfrm>
            <a:off x="5208588" y="2505075"/>
            <a:ext cx="4371975"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8"/>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708025" y="457200"/>
            <a:ext cx="3317875"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txBox="1">
            <a:spLocks noGrp="1"/>
          </p:cNvSpPr>
          <p:nvPr>
            <p:ph type="body" idx="1"/>
          </p:nvPr>
        </p:nvSpPr>
        <p:spPr>
          <a:xfrm>
            <a:off x="4373563" y="987425"/>
            <a:ext cx="52070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SzPts val="3200"/>
              <a:buFont typeface="Arial"/>
              <a:buChar char="•"/>
              <a:defRPr sz="3200"/>
            </a:lvl1pPr>
            <a:lvl2pPr marL="914400" lvl="1" indent="-406400" algn="l">
              <a:lnSpc>
                <a:spcPct val="100000"/>
              </a:lnSpc>
              <a:spcBef>
                <a:spcPts val="560"/>
              </a:spcBef>
              <a:spcAft>
                <a:spcPts val="0"/>
              </a:spcAft>
              <a:buSzPts val="2800"/>
              <a:buFont typeface="Arial"/>
              <a:buChar char="•"/>
              <a:defRPr sz="2800"/>
            </a:lvl2pPr>
            <a:lvl3pPr marL="1371600" lvl="2" indent="-381000" algn="l">
              <a:lnSpc>
                <a:spcPct val="100000"/>
              </a:lnSpc>
              <a:spcBef>
                <a:spcPts val="480"/>
              </a:spcBef>
              <a:spcAft>
                <a:spcPts val="0"/>
              </a:spcAft>
              <a:buSzPts val="2400"/>
              <a:buFont typeface="Arial"/>
              <a:buChar char="•"/>
              <a:defRPr sz="2400"/>
            </a:lvl3pPr>
            <a:lvl4pPr marL="1828800" lvl="3" indent="-355600" algn="l">
              <a:lnSpc>
                <a:spcPct val="100000"/>
              </a:lnSpc>
              <a:spcBef>
                <a:spcPts val="400"/>
              </a:spcBef>
              <a:spcAft>
                <a:spcPts val="0"/>
              </a:spcAft>
              <a:buSzPts val="2000"/>
              <a:buFont typeface="Arial"/>
              <a:buChar char="•"/>
              <a:defRPr sz="2000"/>
            </a:lvl4pPr>
            <a:lvl5pPr marL="2286000" lvl="4" indent="-355600" algn="l">
              <a:lnSpc>
                <a:spcPct val="100000"/>
              </a:lnSpc>
              <a:spcBef>
                <a:spcPts val="400"/>
              </a:spcBef>
              <a:spcAft>
                <a:spcPts val="0"/>
              </a:spcAft>
              <a:buSzPts val="2000"/>
              <a:buFont typeface="Arial"/>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8" name="Google Shape;68;p11"/>
          <p:cNvSpPr txBox="1">
            <a:spLocks noGrp="1"/>
          </p:cNvSpPr>
          <p:nvPr>
            <p:ph type="body" idx="2"/>
          </p:nvPr>
        </p:nvSpPr>
        <p:spPr>
          <a:xfrm>
            <a:off x="708025" y="2057400"/>
            <a:ext cx="3317875" cy="38115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SzPts val="1600"/>
              <a:buFont typeface="Arial"/>
              <a:buNone/>
              <a:defRPr sz="1600"/>
            </a:lvl1pPr>
            <a:lvl2pPr marL="914400" lvl="1" indent="-228600" algn="l">
              <a:lnSpc>
                <a:spcPct val="100000"/>
              </a:lnSpc>
              <a:spcBef>
                <a:spcPts val="280"/>
              </a:spcBef>
              <a:spcAft>
                <a:spcPts val="0"/>
              </a:spcAft>
              <a:buSzPts val="1400"/>
              <a:buFont typeface="Arial"/>
              <a:buNone/>
              <a:defRPr sz="1400"/>
            </a:lvl2pPr>
            <a:lvl3pPr marL="1371600" lvl="2" indent="-228600" algn="l">
              <a:lnSpc>
                <a:spcPct val="100000"/>
              </a:lnSpc>
              <a:spcBef>
                <a:spcPts val="240"/>
              </a:spcBef>
              <a:spcAft>
                <a:spcPts val="0"/>
              </a:spcAft>
              <a:buSzPts val="1200"/>
              <a:buFont typeface="Arial"/>
              <a:buNone/>
              <a:defRPr sz="1200"/>
            </a:lvl3pPr>
            <a:lvl4pPr marL="1828800" lvl="3" indent="-228600" algn="l">
              <a:lnSpc>
                <a:spcPct val="100000"/>
              </a:lnSpc>
              <a:spcBef>
                <a:spcPts val="200"/>
              </a:spcBef>
              <a:spcAft>
                <a:spcPts val="0"/>
              </a:spcAft>
              <a:buSzPts val="1000"/>
              <a:buFont typeface="Arial"/>
              <a:buNone/>
              <a:defRPr sz="1000"/>
            </a:lvl4pPr>
            <a:lvl5pPr marL="2286000" lvl="4" indent="-228600" algn="l">
              <a:lnSpc>
                <a:spcPct val="100000"/>
              </a:lnSpc>
              <a:spcBef>
                <a:spcPts val="200"/>
              </a:spcBef>
              <a:spcAft>
                <a:spcPts val="0"/>
              </a:spcAft>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1"/>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708025" y="457200"/>
            <a:ext cx="3317875"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2"/>
          <p:cNvSpPr>
            <a:spLocks noGrp="1"/>
          </p:cNvSpPr>
          <p:nvPr>
            <p:ph type="pic" idx="2"/>
          </p:nvPr>
        </p:nvSpPr>
        <p:spPr>
          <a:xfrm>
            <a:off x="4373563" y="987425"/>
            <a:ext cx="5207000" cy="48736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rgbClr val="000066"/>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100000"/>
              </a:lnSpc>
              <a:spcBef>
                <a:spcPts val="560"/>
              </a:spcBef>
              <a:spcAft>
                <a:spcPts val="0"/>
              </a:spcAft>
              <a:buClr>
                <a:srgbClr val="000066"/>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480"/>
              </a:spcBef>
              <a:spcAft>
                <a:spcPts val="0"/>
              </a:spcAft>
              <a:buClr>
                <a:srgbClr val="000066"/>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rgbClr val="000066"/>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rgbClr val="000066"/>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body" idx="1"/>
          </p:nvPr>
        </p:nvSpPr>
        <p:spPr>
          <a:xfrm>
            <a:off x="708025" y="2057400"/>
            <a:ext cx="3317875" cy="38115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SzPts val="1600"/>
              <a:buFont typeface="Arial"/>
              <a:buNone/>
              <a:defRPr sz="1600"/>
            </a:lvl1pPr>
            <a:lvl2pPr marL="914400" lvl="1" indent="-228600" algn="l">
              <a:lnSpc>
                <a:spcPct val="100000"/>
              </a:lnSpc>
              <a:spcBef>
                <a:spcPts val="280"/>
              </a:spcBef>
              <a:spcAft>
                <a:spcPts val="0"/>
              </a:spcAft>
              <a:buSzPts val="1400"/>
              <a:buFont typeface="Arial"/>
              <a:buNone/>
              <a:defRPr sz="1400"/>
            </a:lvl2pPr>
            <a:lvl3pPr marL="1371600" lvl="2" indent="-228600" algn="l">
              <a:lnSpc>
                <a:spcPct val="100000"/>
              </a:lnSpc>
              <a:spcBef>
                <a:spcPts val="240"/>
              </a:spcBef>
              <a:spcAft>
                <a:spcPts val="0"/>
              </a:spcAft>
              <a:buSzPts val="1200"/>
              <a:buFont typeface="Arial"/>
              <a:buNone/>
              <a:defRPr sz="1200"/>
            </a:lvl3pPr>
            <a:lvl4pPr marL="1828800" lvl="3" indent="-228600" algn="l">
              <a:lnSpc>
                <a:spcPct val="100000"/>
              </a:lnSpc>
              <a:spcBef>
                <a:spcPts val="200"/>
              </a:spcBef>
              <a:spcAft>
                <a:spcPts val="0"/>
              </a:spcAft>
              <a:buSzPts val="1000"/>
              <a:buFont typeface="Arial"/>
              <a:buNone/>
              <a:defRPr sz="1000"/>
            </a:lvl4pPr>
            <a:lvl5pPr marL="2286000" lvl="4" indent="-228600" algn="l">
              <a:lnSpc>
                <a:spcPct val="100000"/>
              </a:lnSpc>
              <a:spcBef>
                <a:spcPts val="200"/>
              </a:spcBef>
              <a:spcAft>
                <a:spcPts val="0"/>
              </a:spcAft>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12"/>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a:off x="1541463" y="301625"/>
            <a:ext cx="8228012"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3"/>
          <p:cNvSpPr txBox="1">
            <a:spLocks noGrp="1"/>
          </p:cNvSpPr>
          <p:nvPr>
            <p:ph type="body" idx="1"/>
          </p:nvPr>
        </p:nvSpPr>
        <p:spPr>
          <a:xfrm rot="5400000">
            <a:off x="3598069" y="-229393"/>
            <a:ext cx="4114800" cy="822801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3"/>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3"/>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rot="5400000">
            <a:off x="5921375" y="2093913"/>
            <a:ext cx="5640388" cy="205581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4"/>
          <p:cNvSpPr txBox="1">
            <a:spLocks noGrp="1"/>
          </p:cNvSpPr>
          <p:nvPr>
            <p:ph type="body" idx="1"/>
          </p:nvPr>
        </p:nvSpPr>
        <p:spPr>
          <a:xfrm rot="5400000">
            <a:off x="1731169" y="111919"/>
            <a:ext cx="5640388"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4"/>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4"/>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4"/>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91"/>
        <p:cNvGrpSpPr/>
        <p:nvPr/>
      </p:nvGrpSpPr>
      <p:grpSpPr>
        <a:xfrm>
          <a:off x="0" y="0"/>
          <a:ext cx="0" cy="0"/>
          <a:chOff x="0" y="0"/>
          <a:chExt cx="0" cy="0"/>
        </a:xfrm>
      </p:grpSpPr>
      <p:sp>
        <p:nvSpPr>
          <p:cNvPr id="92" name="Google Shape;92;p15"/>
          <p:cNvSpPr txBox="1">
            <a:spLocks noGrp="1"/>
          </p:cNvSpPr>
          <p:nvPr>
            <p:ph type="title"/>
          </p:nvPr>
        </p:nvSpPr>
        <p:spPr>
          <a:xfrm>
            <a:off x="1541463" y="301625"/>
            <a:ext cx="8228012"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5"/>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5"/>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5"/>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Google Shape;10;p3"/>
          <p:cNvCxnSpPr/>
          <p:nvPr/>
        </p:nvCxnSpPr>
        <p:spPr>
          <a:xfrm>
            <a:off x="1543050" y="1524000"/>
            <a:ext cx="8229600" cy="0"/>
          </a:xfrm>
          <a:prstGeom prst="straightConnector1">
            <a:avLst/>
          </a:prstGeom>
          <a:noFill/>
          <a:ln w="12700" cap="flat" cmpd="sng">
            <a:solidFill>
              <a:schemeClr val="dk1"/>
            </a:solidFill>
            <a:prstDash val="solid"/>
            <a:round/>
            <a:headEnd type="none" w="sm" len="sm"/>
            <a:tailEnd type="none" w="sm" len="sm"/>
          </a:ln>
        </p:spPr>
      </p:cxnSp>
      <p:sp>
        <p:nvSpPr>
          <p:cNvPr id="11" name="Google Shape;11;p3"/>
          <p:cNvSpPr txBox="1">
            <a:spLocks noGrp="1"/>
          </p:cNvSpPr>
          <p:nvPr>
            <p:ph type="title"/>
          </p:nvPr>
        </p:nvSpPr>
        <p:spPr>
          <a:xfrm>
            <a:off x="1541463" y="301625"/>
            <a:ext cx="8228012" cy="11430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rgbClr val="000066"/>
                </a:solidFill>
                <a:latin typeface="Arial"/>
                <a:ea typeface="Arial"/>
                <a:cs typeface="Arial"/>
                <a:sym typeface="Arial"/>
              </a:defRPr>
            </a:lvl9pPr>
          </a:lstStyle>
          <a:p>
            <a:endParaRPr/>
          </a:p>
        </p:txBody>
      </p:sp>
      <p:sp>
        <p:nvSpPr>
          <p:cNvPr id="12" name="Google Shape;12;p3"/>
          <p:cNvSpPr txBox="1">
            <a:spLocks noGrp="1"/>
          </p:cNvSpPr>
          <p:nvPr>
            <p:ph type="body" idx="1"/>
          </p:nvPr>
        </p:nvSpPr>
        <p:spPr>
          <a:xfrm>
            <a:off x="1541463" y="1827213"/>
            <a:ext cx="8228012" cy="4114800"/>
          </a:xfrm>
          <a:prstGeom prst="rect">
            <a:avLst/>
          </a:prstGeom>
          <a:noFill/>
          <a:ln>
            <a:noFill/>
          </a:ln>
        </p:spPr>
        <p:txBody>
          <a:bodyPr spcFirstLastPara="1" wrap="square" lIns="91425" tIns="45700" rIns="91425" bIns="45700" anchor="t" anchorCtr="0">
            <a:noAutofit/>
          </a:bodyPr>
          <a:lstStyle>
            <a:lvl1pPr marL="457200" marR="0" lvl="0" indent="-412750" algn="l" rtl="0">
              <a:lnSpc>
                <a:spcPct val="100000"/>
              </a:lnSpc>
              <a:spcBef>
                <a:spcPts val="580"/>
              </a:spcBef>
              <a:spcAft>
                <a:spcPts val="0"/>
              </a:spcAft>
              <a:buClr>
                <a:srgbClr val="000066"/>
              </a:buClr>
              <a:buSzPts val="2900"/>
              <a:buFont typeface="Arial"/>
              <a:buChar char="•"/>
              <a:defRPr sz="2900" b="0" i="0" u="none" strike="noStrike" cap="none">
                <a:solidFill>
                  <a:schemeClr val="dk1"/>
                </a:solidFill>
                <a:latin typeface="Arial"/>
                <a:ea typeface="Arial"/>
                <a:cs typeface="Arial"/>
                <a:sym typeface="Arial"/>
              </a:defRPr>
            </a:lvl1pPr>
            <a:lvl2pPr marL="914400" marR="0" lvl="1" indent="-387350" algn="l" rtl="0">
              <a:lnSpc>
                <a:spcPct val="100000"/>
              </a:lnSpc>
              <a:spcBef>
                <a:spcPts val="500"/>
              </a:spcBef>
              <a:spcAft>
                <a:spcPts val="0"/>
              </a:spcAft>
              <a:buClr>
                <a:srgbClr val="000066"/>
              </a:buClr>
              <a:buSzPts val="2500"/>
              <a:buFont typeface="Arial"/>
              <a:buChar char="•"/>
              <a:defRPr sz="2500" b="0" i="0" u="none" strike="noStrike" cap="none">
                <a:solidFill>
                  <a:schemeClr val="dk1"/>
                </a:solidFill>
                <a:latin typeface="Arial"/>
                <a:ea typeface="Arial"/>
                <a:cs typeface="Arial"/>
                <a:sym typeface="Arial"/>
              </a:defRPr>
            </a:lvl2pPr>
            <a:lvl3pPr marL="1371600" marR="0" lvl="2" indent="-368300" algn="l" rtl="0">
              <a:lnSpc>
                <a:spcPct val="100000"/>
              </a:lnSpc>
              <a:spcBef>
                <a:spcPts val="440"/>
              </a:spcBef>
              <a:spcAft>
                <a:spcPts val="0"/>
              </a:spcAft>
              <a:buClr>
                <a:srgbClr val="000066"/>
              </a:buClr>
              <a:buSzPts val="2200"/>
              <a:buFont typeface="Arial"/>
              <a:buChar char="•"/>
              <a:defRPr sz="2200" b="0" i="0" u="none" strike="noStrike" cap="none">
                <a:solidFill>
                  <a:schemeClr val="dk1"/>
                </a:solidFill>
                <a:latin typeface="Arial"/>
                <a:ea typeface="Arial"/>
                <a:cs typeface="Arial"/>
                <a:sym typeface="Arial"/>
              </a:defRPr>
            </a:lvl3pPr>
            <a:lvl4pPr marL="1828800" marR="0" lvl="3" indent="-349250" algn="l" rtl="0">
              <a:lnSpc>
                <a:spcPct val="100000"/>
              </a:lnSpc>
              <a:spcBef>
                <a:spcPts val="380"/>
              </a:spcBef>
              <a:spcAft>
                <a:spcPts val="0"/>
              </a:spcAft>
              <a:buClr>
                <a:srgbClr val="000066"/>
              </a:buClr>
              <a:buSzPts val="1900"/>
              <a:buFont typeface="Arial"/>
              <a:buChar char="•"/>
              <a:defRPr sz="1900" b="0" i="0" u="none" strike="noStrike" cap="none">
                <a:solidFill>
                  <a:schemeClr val="dk1"/>
                </a:solidFill>
                <a:latin typeface="Arial"/>
                <a:ea typeface="Arial"/>
                <a:cs typeface="Arial"/>
                <a:sym typeface="Arial"/>
              </a:defRPr>
            </a:lvl4pPr>
            <a:lvl5pPr marL="2286000" marR="0" lvl="4" indent="-349250" algn="l" rtl="0">
              <a:lnSpc>
                <a:spcPct val="100000"/>
              </a:lnSpc>
              <a:spcBef>
                <a:spcPts val="380"/>
              </a:spcBef>
              <a:spcAft>
                <a:spcPts val="0"/>
              </a:spcAft>
              <a:buClr>
                <a:srgbClr val="000066"/>
              </a:buClr>
              <a:buSzPts val="1900"/>
              <a:buFont typeface="Arial"/>
              <a:buChar char="•"/>
              <a:defRPr sz="19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 name="Google Shape;13;p3"/>
          <p:cNvSpPr txBox="1">
            <a:spLocks noGrp="1"/>
          </p:cNvSpPr>
          <p:nvPr>
            <p:ph type="dt" idx="10"/>
          </p:nvPr>
        </p:nvSpPr>
        <p:spPr>
          <a:xfrm>
            <a:off x="514350" y="6248400"/>
            <a:ext cx="24003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9pPr>
          </a:lstStyle>
          <a:p>
            <a:endParaRPr/>
          </a:p>
        </p:txBody>
      </p:sp>
      <p:sp>
        <p:nvSpPr>
          <p:cNvPr id="14" name="Google Shape;14;p3"/>
          <p:cNvSpPr txBox="1">
            <a:spLocks noGrp="1"/>
          </p:cNvSpPr>
          <p:nvPr>
            <p:ph type="ftr" idx="11"/>
          </p:nvPr>
        </p:nvSpPr>
        <p:spPr>
          <a:xfrm>
            <a:off x="3514725" y="6248400"/>
            <a:ext cx="3257550" cy="4572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9pPr>
          </a:lstStyle>
          <a:p>
            <a:endParaRPr/>
          </a:p>
        </p:txBody>
      </p:sp>
      <p:sp>
        <p:nvSpPr>
          <p:cNvPr id="15" name="Google Shape;15;p3"/>
          <p:cNvSpPr txBox="1">
            <a:spLocks noGrp="1"/>
          </p:cNvSpPr>
          <p:nvPr>
            <p:ph type="sldNum" idx="12"/>
          </p:nvPr>
        </p:nvSpPr>
        <p:spPr>
          <a:xfrm>
            <a:off x="7372350" y="6248400"/>
            <a:ext cx="2400300" cy="4572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pic>
        <p:nvPicPr>
          <p:cNvPr id="16" name="Google Shape;16;p3" descr="penn_fulllogo"/>
          <p:cNvPicPr preferRelativeResize="0"/>
          <p:nvPr/>
        </p:nvPicPr>
        <p:blipFill rotWithShape="1">
          <a:blip r:embed="rId15">
            <a:alphaModFix/>
          </a:blip>
          <a:srcRect/>
          <a:stretch/>
        </p:blipFill>
        <p:spPr>
          <a:xfrm>
            <a:off x="114300" y="6480175"/>
            <a:ext cx="914400" cy="3016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txBox="1">
            <a:spLocks noGrp="1"/>
          </p:cNvSpPr>
          <p:nvPr>
            <p:ph type="ctrTitle"/>
          </p:nvPr>
        </p:nvSpPr>
        <p:spPr>
          <a:xfrm>
            <a:off x="1104900" y="985850"/>
            <a:ext cx="8683800" cy="1444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sz="3600" b="1" dirty="0"/>
              <a:t>What is the reliability of </a:t>
            </a:r>
            <a:r>
              <a:rPr lang="en-US" sz="3600" b="1" dirty="0" smtClean="0"/>
              <a:t>non-invasive </a:t>
            </a:r>
            <a:r>
              <a:rPr lang="en-US" sz="3600" b="1" dirty="0"/>
              <a:t>imaging for detection of </a:t>
            </a:r>
            <a:r>
              <a:rPr lang="en-US" sz="3600" b="1" dirty="0" err="1"/>
              <a:t>dAVF</a:t>
            </a:r>
            <a:r>
              <a:rPr lang="en-US" sz="3600" b="1" dirty="0"/>
              <a:t>?</a:t>
            </a:r>
            <a:endParaRPr sz="3600" b="1" dirty="0"/>
          </a:p>
        </p:txBody>
      </p:sp>
      <p:sp>
        <p:nvSpPr>
          <p:cNvPr id="101" name="Google Shape;101;p1"/>
          <p:cNvSpPr txBox="1">
            <a:spLocks noGrp="1"/>
          </p:cNvSpPr>
          <p:nvPr>
            <p:ph type="subTitle" idx="1"/>
          </p:nvPr>
        </p:nvSpPr>
        <p:spPr>
          <a:xfrm>
            <a:off x="1104900" y="3429000"/>
            <a:ext cx="8143875" cy="175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900"/>
              <a:buFont typeface="Arial"/>
              <a:buNone/>
            </a:pPr>
            <a:r>
              <a:rPr lang="en-US"/>
              <a:t>Daniel Cristancho, MD, MBE</a:t>
            </a:r>
            <a:endParaRPr/>
          </a:p>
          <a:p>
            <a:pPr marL="0" lvl="0" indent="0" algn="l" rtl="0">
              <a:lnSpc>
                <a:spcPct val="100000"/>
              </a:lnSpc>
              <a:spcBef>
                <a:spcPts val="580"/>
              </a:spcBef>
              <a:spcAft>
                <a:spcPts val="0"/>
              </a:spcAft>
              <a:buSzPts val="2900"/>
              <a:buFont typeface="Arial"/>
              <a:buNone/>
            </a:pPr>
            <a:r>
              <a:rPr lang="en-US"/>
              <a:t>October 1, 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gb396396be7_0_0"/>
          <p:cNvPicPr preferRelativeResize="0"/>
          <p:nvPr/>
        </p:nvPicPr>
        <p:blipFill>
          <a:blip r:embed="rId3">
            <a:alphaModFix/>
          </a:blip>
          <a:stretch>
            <a:fillRect/>
          </a:stretch>
        </p:blipFill>
        <p:spPr>
          <a:xfrm>
            <a:off x="1429369" y="203200"/>
            <a:ext cx="7428261" cy="5443538"/>
          </a:xfrm>
          <a:prstGeom prst="rect">
            <a:avLst/>
          </a:prstGeom>
          <a:noFill/>
          <a:ln>
            <a:noFill/>
          </a:ln>
        </p:spPr>
      </p:pic>
      <p:sp>
        <p:nvSpPr>
          <p:cNvPr id="107" name="Google Shape;107;gb396396be7_0_0"/>
          <p:cNvSpPr txBox="1"/>
          <p:nvPr/>
        </p:nvSpPr>
        <p:spPr>
          <a:xfrm>
            <a:off x="8103098" y="6025522"/>
            <a:ext cx="1779300" cy="403500"/>
          </a:xfrm>
          <a:prstGeom prst="rect">
            <a:avLst/>
          </a:prstGeom>
          <a:noFill/>
          <a:ln>
            <a:noFill/>
          </a:ln>
        </p:spPr>
        <p:txBody>
          <a:bodyPr spcFirstLastPara="1" wrap="square" lIns="109200" tIns="109200" rIns="109200" bIns="109200" anchor="t" anchorCtr="0">
            <a:noAutofit/>
          </a:bodyPr>
          <a:lstStyle/>
          <a:p>
            <a:pPr marL="0" lvl="0" indent="0" algn="l" rtl="0">
              <a:spcBef>
                <a:spcPts val="0"/>
              </a:spcBef>
              <a:spcAft>
                <a:spcPts val="0"/>
              </a:spcAft>
              <a:buNone/>
            </a:pPr>
            <a:r>
              <a:rPr lang="en-US" sz="1200" dirty="0"/>
              <a:t>Chen </a:t>
            </a:r>
            <a:r>
              <a:rPr lang="en-US" sz="1200" i="1" dirty="0"/>
              <a:t>et al.</a:t>
            </a:r>
            <a:r>
              <a:rPr lang="en-US" sz="1200" dirty="0"/>
              <a:t> </a:t>
            </a:r>
            <a:r>
              <a:rPr lang="en-US" sz="1200" b="1" dirty="0"/>
              <a:t>Stroke. </a:t>
            </a:r>
            <a:r>
              <a:rPr lang="en-US" sz="1200" dirty="0"/>
              <a:t>2018</a:t>
            </a:r>
            <a:endParaRPr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gb396396be7_0_5"/>
          <p:cNvPicPr preferRelativeResize="0"/>
          <p:nvPr/>
        </p:nvPicPr>
        <p:blipFill>
          <a:blip r:embed="rId3">
            <a:alphaModFix/>
          </a:blip>
          <a:stretch>
            <a:fillRect/>
          </a:stretch>
        </p:blipFill>
        <p:spPr>
          <a:xfrm>
            <a:off x="2031764" y="203200"/>
            <a:ext cx="6223486" cy="5443540"/>
          </a:xfrm>
          <a:prstGeom prst="rect">
            <a:avLst/>
          </a:prstGeom>
          <a:noFill/>
          <a:ln>
            <a:noFill/>
          </a:ln>
        </p:spPr>
      </p:pic>
      <p:sp>
        <p:nvSpPr>
          <p:cNvPr id="113" name="Google Shape;113;gb396396be7_0_5"/>
          <p:cNvSpPr txBox="1"/>
          <p:nvPr/>
        </p:nvSpPr>
        <p:spPr>
          <a:xfrm>
            <a:off x="8255250" y="6065983"/>
            <a:ext cx="1911300" cy="403500"/>
          </a:xfrm>
          <a:prstGeom prst="rect">
            <a:avLst/>
          </a:prstGeom>
          <a:noFill/>
          <a:ln>
            <a:noFill/>
          </a:ln>
        </p:spPr>
        <p:txBody>
          <a:bodyPr spcFirstLastPara="1" wrap="square" lIns="109200" tIns="109200" rIns="109200" bIns="109200" anchor="t" anchorCtr="0">
            <a:noAutofit/>
          </a:bodyPr>
          <a:lstStyle/>
          <a:p>
            <a:pPr marL="0" lvl="0" indent="0" algn="l" rtl="0">
              <a:spcBef>
                <a:spcPts val="0"/>
              </a:spcBef>
              <a:spcAft>
                <a:spcPts val="0"/>
              </a:spcAft>
              <a:buNone/>
            </a:pPr>
            <a:r>
              <a:rPr lang="en-US" sz="1200" dirty="0" err="1"/>
              <a:t>Ghandi</a:t>
            </a:r>
            <a:r>
              <a:rPr lang="en-US" sz="1200" dirty="0"/>
              <a:t> </a:t>
            </a:r>
            <a:r>
              <a:rPr lang="en-US" sz="1200" i="1" dirty="0"/>
              <a:t>et al.</a:t>
            </a:r>
            <a:r>
              <a:rPr lang="en-US" sz="1200" dirty="0"/>
              <a:t> </a:t>
            </a:r>
            <a:r>
              <a:rPr lang="en-US" sz="1200" b="1" dirty="0"/>
              <a:t>AJNR. </a:t>
            </a:r>
            <a:r>
              <a:rPr lang="en-US" sz="1200" dirty="0"/>
              <a:t>2012</a:t>
            </a:r>
            <a:endParaRPr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b396396be7_0_10"/>
          <p:cNvSpPr txBox="1">
            <a:spLocks noGrp="1"/>
          </p:cNvSpPr>
          <p:nvPr>
            <p:ph type="title"/>
          </p:nvPr>
        </p:nvSpPr>
        <p:spPr>
          <a:xfrm>
            <a:off x="394496" y="791156"/>
            <a:ext cx="10783800" cy="1017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Clinical Symptoms</a:t>
            </a:r>
            <a:endParaRPr b="1"/>
          </a:p>
        </p:txBody>
      </p:sp>
      <p:sp>
        <p:nvSpPr>
          <p:cNvPr id="119" name="Google Shape;119;gb396396be7_0_10"/>
          <p:cNvSpPr txBox="1">
            <a:spLocks noGrp="1"/>
          </p:cNvSpPr>
          <p:nvPr>
            <p:ph type="body" idx="1"/>
          </p:nvPr>
        </p:nvSpPr>
        <p:spPr>
          <a:xfrm>
            <a:off x="394500" y="1676825"/>
            <a:ext cx="9764100" cy="4063200"/>
          </a:xfrm>
          <a:prstGeom prst="rect">
            <a:avLst/>
          </a:prstGeom>
        </p:spPr>
        <p:txBody>
          <a:bodyPr spcFirstLastPara="1" wrap="square" lIns="91425" tIns="45700" rIns="91425" bIns="45700" anchor="t" anchorCtr="0">
            <a:noAutofit/>
          </a:bodyPr>
          <a:lstStyle/>
          <a:p>
            <a:pPr marL="546100" lvl="0" indent="-450850" algn="l" rtl="0">
              <a:lnSpc>
                <a:spcPct val="100000"/>
              </a:lnSpc>
              <a:spcBef>
                <a:spcPts val="580"/>
              </a:spcBef>
              <a:spcAft>
                <a:spcPts val="0"/>
              </a:spcAft>
              <a:buClr>
                <a:srgbClr val="000000"/>
              </a:buClr>
              <a:buSzPts val="2900"/>
              <a:buChar char="•"/>
            </a:pPr>
            <a:r>
              <a:rPr lang="en-US">
                <a:solidFill>
                  <a:srgbClr val="000000"/>
                </a:solidFill>
              </a:rPr>
              <a:t>Typically present in the fifth and sixth decade of life</a:t>
            </a:r>
            <a:endParaRPr>
              <a:solidFill>
                <a:srgbClr val="000000"/>
              </a:solidFill>
            </a:endParaRPr>
          </a:p>
          <a:p>
            <a:pPr marL="546100" lvl="0" indent="-450850" algn="l" rtl="0">
              <a:lnSpc>
                <a:spcPct val="100000"/>
              </a:lnSpc>
              <a:spcBef>
                <a:spcPts val="580"/>
              </a:spcBef>
              <a:spcAft>
                <a:spcPts val="0"/>
              </a:spcAft>
              <a:buClr>
                <a:srgbClr val="000000"/>
              </a:buClr>
              <a:buSzPts val="2900"/>
              <a:buChar char="•"/>
            </a:pPr>
            <a:r>
              <a:rPr lang="en-US">
                <a:solidFill>
                  <a:srgbClr val="000000"/>
                </a:solidFill>
              </a:rPr>
              <a:t>Clinical symptoms are variable and largely depend on the the </a:t>
            </a:r>
            <a:r>
              <a:rPr lang="en-US" i="1">
                <a:solidFill>
                  <a:srgbClr val="000000"/>
                </a:solidFill>
              </a:rPr>
              <a:t>location</a:t>
            </a:r>
            <a:r>
              <a:rPr lang="en-US">
                <a:solidFill>
                  <a:srgbClr val="000000"/>
                </a:solidFill>
              </a:rPr>
              <a:t> and associated edema from the </a:t>
            </a:r>
            <a:r>
              <a:rPr lang="en-US" i="1">
                <a:solidFill>
                  <a:srgbClr val="000000"/>
                </a:solidFill>
              </a:rPr>
              <a:t>pattern of venous drainage</a:t>
            </a:r>
            <a:endParaRPr i="1">
              <a:solidFill>
                <a:srgbClr val="000000"/>
              </a:solidFill>
            </a:endParaRPr>
          </a:p>
          <a:p>
            <a:pPr marL="0" lvl="0" indent="0" algn="l" rtl="0">
              <a:lnSpc>
                <a:spcPct val="100000"/>
              </a:lnSpc>
              <a:spcBef>
                <a:spcPts val="580"/>
              </a:spcBef>
              <a:spcAft>
                <a:spcPts val="0"/>
              </a:spcAft>
              <a:buNone/>
            </a:pPr>
            <a:endParaRPr sz="1900" i="1">
              <a:solidFill>
                <a:srgbClr val="000000"/>
              </a:solidFill>
            </a:endParaRPr>
          </a:p>
          <a:p>
            <a:pPr marL="546100" lvl="0" indent="-450850" algn="l" rtl="0">
              <a:lnSpc>
                <a:spcPct val="100000"/>
              </a:lnSpc>
              <a:spcBef>
                <a:spcPts val="580"/>
              </a:spcBef>
              <a:spcAft>
                <a:spcPts val="0"/>
              </a:spcAft>
              <a:buClr>
                <a:srgbClr val="000000"/>
              </a:buClr>
              <a:buSzPts val="2900"/>
              <a:buChar char="•"/>
            </a:pPr>
            <a:r>
              <a:rPr lang="en-US">
                <a:solidFill>
                  <a:srgbClr val="000000"/>
                </a:solidFill>
              </a:rPr>
              <a:t>Common Symptoms</a:t>
            </a:r>
            <a:endParaRPr>
              <a:solidFill>
                <a:srgbClr val="000000"/>
              </a:solidFill>
            </a:endParaRPr>
          </a:p>
          <a:p>
            <a:pPr marL="1092200" lvl="1" indent="-387350" algn="l" rtl="0">
              <a:lnSpc>
                <a:spcPct val="100000"/>
              </a:lnSpc>
              <a:spcBef>
                <a:spcPts val="500"/>
              </a:spcBef>
              <a:spcAft>
                <a:spcPts val="0"/>
              </a:spcAft>
              <a:buClr>
                <a:srgbClr val="000000"/>
              </a:buClr>
              <a:buSzPts val="1900"/>
              <a:buChar char="•"/>
            </a:pPr>
            <a:r>
              <a:rPr lang="en-US" sz="1900">
                <a:solidFill>
                  <a:srgbClr val="000000"/>
                </a:solidFill>
              </a:rPr>
              <a:t>Pulsatile tinnitus, cranial nerve palsies, and proptosis</a:t>
            </a:r>
            <a:endParaRPr sz="1900">
              <a:solidFill>
                <a:srgbClr val="000000"/>
              </a:solidFill>
            </a:endParaRPr>
          </a:p>
          <a:p>
            <a:pPr marL="546100" lvl="0" indent="-450850" algn="l" rtl="0">
              <a:lnSpc>
                <a:spcPct val="100000"/>
              </a:lnSpc>
              <a:spcBef>
                <a:spcPts val="580"/>
              </a:spcBef>
              <a:spcAft>
                <a:spcPts val="0"/>
              </a:spcAft>
              <a:buClr>
                <a:srgbClr val="000000"/>
              </a:buClr>
              <a:buSzPts val="2900"/>
              <a:buChar char="•"/>
            </a:pPr>
            <a:r>
              <a:rPr lang="en-US">
                <a:solidFill>
                  <a:srgbClr val="000000"/>
                </a:solidFill>
              </a:rPr>
              <a:t>Aggressive Symptoms</a:t>
            </a:r>
            <a:endParaRPr>
              <a:solidFill>
                <a:srgbClr val="000000"/>
              </a:solidFill>
            </a:endParaRPr>
          </a:p>
          <a:p>
            <a:pPr marL="1092200" lvl="1" indent="-387350" algn="l" rtl="0">
              <a:lnSpc>
                <a:spcPct val="100000"/>
              </a:lnSpc>
              <a:spcBef>
                <a:spcPts val="500"/>
              </a:spcBef>
              <a:spcAft>
                <a:spcPts val="0"/>
              </a:spcAft>
              <a:buClr>
                <a:srgbClr val="000000"/>
              </a:buClr>
              <a:buSzPts val="1900"/>
              <a:buChar char="•"/>
            </a:pPr>
            <a:r>
              <a:rPr lang="en-US" sz="1900">
                <a:solidFill>
                  <a:srgbClr val="000000"/>
                </a:solidFill>
              </a:rPr>
              <a:t>Signs of intracranial hypertension (including papilledema, hydrocephalus, and seizures), parkinsonism, cerebellar symptoms, apathy, failure to thrive, and cranial nerve abnormalities</a:t>
            </a:r>
            <a:endParaRPr sz="1900">
              <a:solidFill>
                <a:srgbClr val="000000"/>
              </a:solidFill>
            </a:endParaRPr>
          </a:p>
        </p:txBody>
      </p:sp>
      <p:sp>
        <p:nvSpPr>
          <p:cNvPr id="120" name="Google Shape;120;gb396396be7_0_10"/>
          <p:cNvSpPr txBox="1"/>
          <p:nvPr/>
        </p:nvSpPr>
        <p:spPr>
          <a:xfrm>
            <a:off x="7372688" y="5962967"/>
            <a:ext cx="2914200" cy="848700"/>
          </a:xfrm>
          <a:prstGeom prst="rect">
            <a:avLst/>
          </a:prstGeom>
          <a:noFill/>
          <a:ln>
            <a:noFill/>
          </a:ln>
        </p:spPr>
        <p:txBody>
          <a:bodyPr spcFirstLastPara="1" wrap="square" lIns="109200" tIns="109200" rIns="109200" bIns="109200" anchor="t" anchorCtr="0">
            <a:noAutofit/>
          </a:bodyPr>
          <a:lstStyle/>
          <a:p>
            <a:pPr marL="0" lvl="0" indent="0" algn="l" rtl="0">
              <a:spcBef>
                <a:spcPts val="0"/>
              </a:spcBef>
              <a:spcAft>
                <a:spcPts val="0"/>
              </a:spcAft>
              <a:buNone/>
            </a:pPr>
            <a:r>
              <a:rPr lang="en-US" sz="1200"/>
              <a:t>Cognard </a:t>
            </a:r>
            <a:r>
              <a:rPr lang="en-US" sz="1200" i="1"/>
              <a:t>et al.</a:t>
            </a:r>
            <a:r>
              <a:rPr lang="en-US" sz="1200"/>
              <a:t> </a:t>
            </a:r>
            <a:r>
              <a:rPr lang="en-US" sz="1200" b="1"/>
              <a:t>Radiology.</a:t>
            </a:r>
            <a:r>
              <a:rPr lang="en-US" sz="1200"/>
              <a:t> 1995</a:t>
            </a:r>
            <a:endParaRPr sz="1200"/>
          </a:p>
          <a:p>
            <a:pPr marL="0" lvl="0" indent="0" algn="l" rtl="0">
              <a:spcBef>
                <a:spcPts val="0"/>
              </a:spcBef>
              <a:spcAft>
                <a:spcPts val="0"/>
              </a:spcAft>
              <a:buNone/>
            </a:pPr>
            <a:r>
              <a:rPr lang="en-US" sz="1200"/>
              <a:t>Cohen </a:t>
            </a:r>
            <a:r>
              <a:rPr lang="en-US" sz="1200" i="1"/>
              <a:t>et al.</a:t>
            </a:r>
            <a:r>
              <a:rPr lang="en-US" sz="1200"/>
              <a:t> </a:t>
            </a:r>
            <a:r>
              <a:rPr lang="en-US" sz="1200" b="1"/>
              <a:t>The Laryngoscope.</a:t>
            </a:r>
            <a:r>
              <a:rPr lang="en-US" sz="1200"/>
              <a:t> 2009</a:t>
            </a:r>
            <a:endParaRPr sz="1200"/>
          </a:p>
          <a:p>
            <a:pPr marL="0" lvl="0" indent="0" algn="l" rtl="0">
              <a:spcBef>
                <a:spcPts val="0"/>
              </a:spcBef>
              <a:spcAft>
                <a:spcPts val="0"/>
              </a:spcAft>
              <a:buNone/>
            </a:pPr>
            <a:r>
              <a:rPr lang="en-US" sz="1200"/>
              <a:t>Ghandi </a:t>
            </a:r>
            <a:r>
              <a:rPr lang="en-US" sz="1200" i="1"/>
              <a:t>et al.</a:t>
            </a:r>
            <a:r>
              <a:rPr lang="en-US" sz="1200"/>
              <a:t> </a:t>
            </a:r>
            <a:r>
              <a:rPr lang="en-US" sz="1200" b="1"/>
              <a:t>AJNR. </a:t>
            </a:r>
            <a:r>
              <a:rPr lang="en-US" sz="1200"/>
              <a:t>2012</a:t>
            </a:r>
            <a:endParaRPr sz="1200"/>
          </a:p>
          <a:p>
            <a:pPr marL="0" lvl="0" indent="0" algn="l" rtl="0">
              <a:spcBef>
                <a:spcPts val="0"/>
              </a:spcBef>
              <a:spcAft>
                <a:spcPts val="0"/>
              </a:spcAft>
              <a:buNone/>
            </a:pPr>
            <a:r>
              <a:rPr lang="en-US" sz="1200">
                <a:solidFill>
                  <a:schemeClr val="dk1"/>
                </a:solidFill>
              </a:rPr>
              <a:t>Chen </a:t>
            </a:r>
            <a:r>
              <a:rPr lang="en-US" sz="1200" i="1">
                <a:solidFill>
                  <a:schemeClr val="dk1"/>
                </a:solidFill>
              </a:rPr>
              <a:t>et al.</a:t>
            </a:r>
            <a:r>
              <a:rPr lang="en-US" sz="1200">
                <a:solidFill>
                  <a:schemeClr val="dk1"/>
                </a:solidFill>
              </a:rPr>
              <a:t> </a:t>
            </a:r>
            <a:r>
              <a:rPr lang="en-US" sz="1200" b="1">
                <a:solidFill>
                  <a:schemeClr val="dk1"/>
                </a:solidFill>
              </a:rPr>
              <a:t>Stroke. </a:t>
            </a:r>
            <a:r>
              <a:rPr lang="en-US" sz="1200">
                <a:solidFill>
                  <a:schemeClr val="dk1"/>
                </a:solidFill>
              </a:rPr>
              <a:t>2018</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b396396be7_0_16"/>
          <p:cNvSpPr txBox="1">
            <a:spLocks noGrp="1"/>
          </p:cNvSpPr>
          <p:nvPr>
            <p:ph type="title"/>
          </p:nvPr>
        </p:nvSpPr>
        <p:spPr>
          <a:xfrm>
            <a:off x="394496" y="791156"/>
            <a:ext cx="10783800" cy="1017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Diagnostics</a:t>
            </a:r>
            <a:endParaRPr b="1"/>
          </a:p>
        </p:txBody>
      </p:sp>
      <p:sp>
        <p:nvSpPr>
          <p:cNvPr id="126" name="Google Shape;126;gb396396be7_0_16"/>
          <p:cNvSpPr txBox="1">
            <a:spLocks noGrp="1"/>
          </p:cNvSpPr>
          <p:nvPr>
            <p:ph type="body" idx="1"/>
          </p:nvPr>
        </p:nvSpPr>
        <p:spPr>
          <a:xfrm>
            <a:off x="350663" y="1536633"/>
            <a:ext cx="9585600" cy="4971600"/>
          </a:xfrm>
          <a:prstGeom prst="rect">
            <a:avLst/>
          </a:prstGeom>
        </p:spPr>
        <p:txBody>
          <a:bodyPr spcFirstLastPara="1" wrap="square" lIns="91425" tIns="45700" rIns="91425" bIns="45700" anchor="t" anchorCtr="0">
            <a:noAutofit/>
          </a:bodyPr>
          <a:lstStyle/>
          <a:p>
            <a:pPr marL="546100" lvl="0" indent="-450850" algn="l" rtl="0">
              <a:lnSpc>
                <a:spcPct val="100000"/>
              </a:lnSpc>
              <a:spcBef>
                <a:spcPts val="580"/>
              </a:spcBef>
              <a:spcAft>
                <a:spcPts val="0"/>
              </a:spcAft>
              <a:buClr>
                <a:srgbClr val="000000"/>
              </a:buClr>
              <a:buSzPts val="2900"/>
              <a:buChar char="•"/>
            </a:pPr>
            <a:r>
              <a:rPr lang="en-US" u="sng">
                <a:solidFill>
                  <a:srgbClr val="000000"/>
                </a:solidFill>
              </a:rPr>
              <a:t>Noncontrast CT:</a:t>
            </a:r>
            <a:r>
              <a:rPr lang="en-US">
                <a:solidFill>
                  <a:srgbClr val="000000"/>
                </a:solidFill>
              </a:rPr>
              <a:t> limited use</a:t>
            </a:r>
            <a:endParaRPr>
              <a:solidFill>
                <a:srgbClr val="000000"/>
              </a:solidFill>
            </a:endParaRPr>
          </a:p>
          <a:p>
            <a:pPr marL="546100" lvl="0" indent="-450850" algn="l" rtl="0">
              <a:lnSpc>
                <a:spcPct val="100000"/>
              </a:lnSpc>
              <a:spcBef>
                <a:spcPts val="580"/>
              </a:spcBef>
              <a:spcAft>
                <a:spcPts val="0"/>
              </a:spcAft>
              <a:buClr>
                <a:srgbClr val="000000"/>
              </a:buClr>
              <a:buSzPts val="2900"/>
              <a:buChar char="•"/>
            </a:pPr>
            <a:r>
              <a:rPr lang="en-US" u="sng">
                <a:solidFill>
                  <a:srgbClr val="000000"/>
                </a:solidFill>
              </a:rPr>
              <a:t>MRI (specifically T2):</a:t>
            </a:r>
            <a:r>
              <a:rPr lang="en-US">
                <a:solidFill>
                  <a:srgbClr val="000000"/>
                </a:solidFill>
              </a:rPr>
              <a:t> large arterialized veins presenting as flow voids, edema from retrograde leptomeningeal venous drainage, dilated vessels, venous pouches, vascular enhancement, and signs of venous hypertension in high-grade lesions</a:t>
            </a:r>
            <a:endParaRPr>
              <a:solidFill>
                <a:srgbClr val="000000"/>
              </a:solidFill>
            </a:endParaRPr>
          </a:p>
          <a:p>
            <a:pPr marL="0" lvl="0" indent="0" algn="l" rtl="0">
              <a:lnSpc>
                <a:spcPct val="100000"/>
              </a:lnSpc>
              <a:spcBef>
                <a:spcPts val="580"/>
              </a:spcBef>
              <a:spcAft>
                <a:spcPts val="0"/>
              </a:spcAft>
              <a:buNone/>
            </a:pPr>
            <a:endParaRPr sz="1800">
              <a:solidFill>
                <a:srgbClr val="000000"/>
              </a:solidFill>
            </a:endParaRPr>
          </a:p>
          <a:p>
            <a:pPr marL="546100" lvl="0" indent="-450850" algn="l" rtl="0">
              <a:lnSpc>
                <a:spcPct val="100000"/>
              </a:lnSpc>
              <a:spcBef>
                <a:spcPts val="580"/>
              </a:spcBef>
              <a:spcAft>
                <a:spcPts val="0"/>
              </a:spcAft>
              <a:buClr>
                <a:srgbClr val="000000"/>
              </a:buClr>
              <a:buSzPts val="2900"/>
              <a:buChar char="•"/>
            </a:pPr>
            <a:r>
              <a:rPr lang="en-US" u="sng">
                <a:solidFill>
                  <a:srgbClr val="000000"/>
                </a:solidFill>
              </a:rPr>
              <a:t>CTA:</a:t>
            </a:r>
            <a:r>
              <a:rPr lang="en-US">
                <a:solidFill>
                  <a:srgbClr val="000000"/>
                </a:solidFill>
              </a:rPr>
              <a:t> sensitivity 15.4%</a:t>
            </a:r>
            <a:endParaRPr>
              <a:solidFill>
                <a:srgbClr val="000000"/>
              </a:solidFill>
            </a:endParaRPr>
          </a:p>
          <a:p>
            <a:pPr marL="546100" lvl="0" indent="-450850" algn="l" rtl="0">
              <a:lnSpc>
                <a:spcPct val="100000"/>
              </a:lnSpc>
              <a:spcBef>
                <a:spcPts val="580"/>
              </a:spcBef>
              <a:spcAft>
                <a:spcPts val="0"/>
              </a:spcAft>
              <a:buClr>
                <a:srgbClr val="000000"/>
              </a:buClr>
              <a:buSzPts val="2900"/>
              <a:buChar char="•"/>
            </a:pPr>
            <a:r>
              <a:rPr lang="en-US" u="sng">
                <a:solidFill>
                  <a:srgbClr val="000000"/>
                </a:solidFill>
              </a:rPr>
              <a:t>MRA:</a:t>
            </a:r>
            <a:r>
              <a:rPr lang="en-US">
                <a:solidFill>
                  <a:srgbClr val="000000"/>
                </a:solidFill>
              </a:rPr>
              <a:t> sensitivity 50%</a:t>
            </a:r>
            <a:endParaRPr>
              <a:solidFill>
                <a:srgbClr val="000000"/>
              </a:solidFill>
            </a:endParaRPr>
          </a:p>
          <a:p>
            <a:pPr marL="1092200" lvl="1" indent="-387350" algn="l" rtl="0">
              <a:lnSpc>
                <a:spcPct val="100000"/>
              </a:lnSpc>
              <a:spcBef>
                <a:spcPts val="500"/>
              </a:spcBef>
              <a:spcAft>
                <a:spcPts val="0"/>
              </a:spcAft>
              <a:buClr>
                <a:srgbClr val="000000"/>
              </a:buClr>
              <a:buSzPts val="1900"/>
              <a:buChar char="•"/>
            </a:pPr>
            <a:r>
              <a:rPr lang="en-US" sz="1900">
                <a:solidFill>
                  <a:srgbClr val="000000"/>
                </a:solidFill>
              </a:rPr>
              <a:t>Poor negative predictive value</a:t>
            </a:r>
            <a:endParaRPr sz="1900">
              <a:solidFill>
                <a:srgbClr val="000000"/>
              </a:solidFill>
            </a:endParaRPr>
          </a:p>
          <a:p>
            <a:pPr marL="546100" lvl="0" indent="-450850" algn="l" rtl="0">
              <a:lnSpc>
                <a:spcPct val="100000"/>
              </a:lnSpc>
              <a:spcBef>
                <a:spcPts val="580"/>
              </a:spcBef>
              <a:spcAft>
                <a:spcPts val="0"/>
              </a:spcAft>
              <a:buClr>
                <a:srgbClr val="000000"/>
              </a:buClr>
              <a:buSzPts val="2900"/>
              <a:buChar char="•"/>
            </a:pPr>
            <a:r>
              <a:rPr lang="en-US" u="sng">
                <a:solidFill>
                  <a:srgbClr val="000000"/>
                </a:solidFill>
              </a:rPr>
              <a:t>Cerebral Angiogram:</a:t>
            </a:r>
            <a:r>
              <a:rPr lang="en-US">
                <a:solidFill>
                  <a:srgbClr val="000000"/>
                </a:solidFill>
              </a:rPr>
              <a:t> gold standard</a:t>
            </a:r>
            <a:endParaRPr>
              <a:solidFill>
                <a:srgbClr val="000000"/>
              </a:solidFill>
            </a:endParaRPr>
          </a:p>
        </p:txBody>
      </p:sp>
      <p:sp>
        <p:nvSpPr>
          <p:cNvPr id="127" name="Google Shape;127;gb396396be7_0_16"/>
          <p:cNvSpPr txBox="1"/>
          <p:nvPr/>
        </p:nvSpPr>
        <p:spPr>
          <a:xfrm>
            <a:off x="7307025" y="6212275"/>
            <a:ext cx="2980200" cy="645600"/>
          </a:xfrm>
          <a:prstGeom prst="rect">
            <a:avLst/>
          </a:prstGeom>
          <a:noFill/>
          <a:ln>
            <a:noFill/>
          </a:ln>
        </p:spPr>
        <p:txBody>
          <a:bodyPr spcFirstLastPara="1" wrap="square" lIns="109200" tIns="109200" rIns="109200" bIns="109200" anchor="t" anchorCtr="0">
            <a:noAutofit/>
          </a:bodyPr>
          <a:lstStyle/>
          <a:p>
            <a:pPr marL="0" lvl="0" indent="0" algn="l" rtl="0">
              <a:spcBef>
                <a:spcPts val="0"/>
              </a:spcBef>
              <a:spcAft>
                <a:spcPts val="0"/>
              </a:spcAft>
              <a:buNone/>
            </a:pPr>
            <a:r>
              <a:rPr lang="en-US" sz="1200">
                <a:solidFill>
                  <a:schemeClr val="dk1"/>
                </a:solidFill>
              </a:rPr>
              <a:t>Cohen </a:t>
            </a:r>
            <a:r>
              <a:rPr lang="en-US" sz="1200" i="1">
                <a:solidFill>
                  <a:schemeClr val="dk1"/>
                </a:solidFill>
              </a:rPr>
              <a:t>et al.</a:t>
            </a:r>
            <a:r>
              <a:rPr lang="en-US" sz="1200">
                <a:solidFill>
                  <a:schemeClr val="dk1"/>
                </a:solidFill>
              </a:rPr>
              <a:t> </a:t>
            </a:r>
            <a:r>
              <a:rPr lang="en-US" sz="1200" b="1">
                <a:solidFill>
                  <a:schemeClr val="dk1"/>
                </a:solidFill>
              </a:rPr>
              <a:t>The Laryngoscope.</a:t>
            </a:r>
            <a:r>
              <a:rPr lang="en-US" sz="1200">
                <a:solidFill>
                  <a:schemeClr val="dk1"/>
                </a:solidFill>
              </a:rPr>
              <a:t> 2009</a:t>
            </a:r>
            <a:endParaRPr sz="1200">
              <a:solidFill>
                <a:schemeClr val="dk1"/>
              </a:solidFill>
            </a:endParaRPr>
          </a:p>
          <a:p>
            <a:pPr marL="0" lvl="0" indent="0" algn="l" rtl="0">
              <a:spcBef>
                <a:spcPts val="0"/>
              </a:spcBef>
              <a:spcAft>
                <a:spcPts val="0"/>
              </a:spcAft>
              <a:buNone/>
            </a:pPr>
            <a:r>
              <a:rPr lang="en-US" sz="1200"/>
              <a:t>Ghandi </a:t>
            </a:r>
            <a:r>
              <a:rPr lang="en-US" sz="1200" i="1"/>
              <a:t>et al.</a:t>
            </a:r>
            <a:r>
              <a:rPr lang="en-US" sz="1200"/>
              <a:t> </a:t>
            </a:r>
            <a:r>
              <a:rPr lang="en-US" sz="1200" b="1"/>
              <a:t>AJNR. </a:t>
            </a:r>
            <a:r>
              <a:rPr lang="en-US" sz="1200"/>
              <a:t>2012</a:t>
            </a:r>
            <a:endParaRPr sz="1200"/>
          </a:p>
        </p:txBody>
      </p:sp>
    </p:spTree>
  </p:cSld>
  <p:clrMapOvr>
    <a:masterClrMapping/>
  </p:clrMapOvr>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660</Words>
  <Application>Microsoft Office PowerPoint</Application>
  <PresentationFormat>35mm Slides</PresentationFormat>
  <Paragraphs>49</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Verdana</vt:lpstr>
      <vt:lpstr>Arial</vt:lpstr>
      <vt:lpstr>Times New Roman</vt:lpstr>
      <vt:lpstr>Helvetica Neue</vt:lpstr>
      <vt:lpstr>Eclipse</vt:lpstr>
      <vt:lpstr>What is the reliability of non-invasive imaging for detection of dAVF?</vt:lpstr>
      <vt:lpstr>PowerPoint Presentation</vt:lpstr>
      <vt:lpstr>PowerPoint Presentation</vt:lpstr>
      <vt:lpstr>Clinical Symptoms</vt:lpstr>
      <vt:lpstr>Diagnostics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reliability of non-invasive imaging for detection of dAVF?</dc:title>
  <dc:creator>Scott E. Kasner</dc:creator>
  <cp:lastModifiedBy>Keating, Devin M</cp:lastModifiedBy>
  <cp:revision>1</cp:revision>
  <dcterms:created xsi:type="dcterms:W3CDTF">1995-06-17T23:31:02Z</dcterms:created>
  <dcterms:modified xsi:type="dcterms:W3CDTF">2021-01-05T17:44:17Z</dcterms:modified>
</cp:coreProperties>
</file>