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0287000" cy="6858000" type="35mm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6I5jn97DhQRtgcWAS3+H/Gm27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26" y="378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863600" y="692150"/>
            <a:ext cx="5130800" cy="341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0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6775" y="692150"/>
            <a:ext cx="5124450" cy="341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39d66ee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3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b39d66ee4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Martucci, M., Sarria, S., Toledo, M. </a:t>
            </a: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Cerebral amyloid angiopathy-related inflammation: imaging findings and clinical outcome. </a:t>
            </a: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Neuroradiology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56, 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283–289 (2014). https://doi.org/10.1007/s00234-014-1330-6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20% of ABRA patients had evidence of hemorrhage on MRI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Scolding NJ, Joseph F, Kirby PA, Mazanti I, Gray F, Mikol J, Ellison D, Hilton DA, Williams TL, MacKenzie JM, Xuereb JH, Love S. Abeta-related angiitis: primary angiitis of the central nervous system associated with cerebral amyloid angiopathy. Brain. 2005 Mar;128(Pt 3):500-15. doi: 10.1093/brain/awh379. Epub 2005 Jan 19. PMID: 15659428.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“However, multiple lobar microbleeds present on gradient-echo sequences are hallmarks of I-CAA. Their association with ABRA remains understudied.”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Moussaddy A, Levy A, Strbian D, Sundararajan S, Berthelet F, Lanthier S. Inflammatory Cerebral Amyloid Angiopathy, Amyloid-β–Related Angiitis, and Primary Angiitis of the Central Nervous System. Stroke. 2015;46:e210–e213. doi: 10.1161/strokeaha.115.010024</a:t>
            </a:r>
            <a:endParaRPr/>
          </a:p>
        </p:txBody>
      </p:sp>
      <p:sp>
        <p:nvSpPr>
          <p:cNvPr id="105" name="Google Shape;105;gb39d66ee4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39d66ee4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b39d66ee43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Moussaddy A, Levy A, Strbian D, Sundararajan S, Berthelet F, Lanthier S. Inflammatory Cerebral Amyloid Angiopathy, Amyloid-β–Related Angiitis, and Primary Angiitis of the Central Nervous System. Stroke. 2015;46:e210–e213. doi: 10.1161/strokeaha.115.010024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b39d66ee43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b39d66ee4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b39d66ee43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Martucci, M., Sarria, S., Toledo, M. </a:t>
            </a: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Cerebral amyloid angiopathy-related inflammation: imaging findings and clinical outcome. </a:t>
            </a: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Neuroradiology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56, 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283–289 (2014). https://doi.org/10.1007/s00234-014-1330-6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b39d66ee43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39d66ee4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b39d66ee43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Moussaddy A, Levy A, Strbian D, Sundararajan S, Berthelet F, Lanthier S. Inflammatory Cerebral Amyloid Angiopathy, Amyloid-β–Related Angiitis, and Primary Angiitis of the Central Nervous System. Stroke. 2015;46:e210–e213. doi: 10.1161/strokeaha.115.010024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b39d66ee43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39d66ee4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b39d66ee43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Moussaddy A, Levy A, Strbian D, Sundararajan S, Berthelet F, Lanthier S. Inflammatory Cerebral Amyloid Angiopathy, Amyloid-β–Related Angiitis, and Primary Angiitis of the Central Nervous System. Stroke. 2015;46:e210–e213. doi: 10.1161/strokeaha.115.010024</a:t>
            </a:r>
            <a:endParaRPr/>
          </a:p>
        </p:txBody>
      </p:sp>
      <p:sp>
        <p:nvSpPr>
          <p:cNvPr id="135" name="Google Shape;135;gb39d66ee43_0_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" name="Google Shape;23;p4" descr="penn_full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aabe328121_0_151"/>
          <p:cNvSpPr txBox="1">
            <a:spLocks noGrp="1"/>
          </p:cNvSpPr>
          <p:nvPr>
            <p:ph type="title"/>
          </p:nvPr>
        </p:nvSpPr>
        <p:spPr>
          <a:xfrm>
            <a:off x="350663" y="593367"/>
            <a:ext cx="9585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aabe328121_0_151"/>
          <p:cNvSpPr txBox="1">
            <a:spLocks noGrp="1"/>
          </p:cNvSpPr>
          <p:nvPr>
            <p:ph type="body" idx="1"/>
          </p:nvPr>
        </p:nvSpPr>
        <p:spPr>
          <a:xfrm>
            <a:off x="350663" y="1536633"/>
            <a:ext cx="958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275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Char char="•"/>
              <a:defRPr/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500"/>
              <a:buChar char="•"/>
              <a:defRPr/>
            </a:lvl2pPr>
            <a:lvl3pPr marL="1371600" lvl="2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4925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SzPts val="1900"/>
              <a:buChar char="•"/>
              <a:defRPr/>
            </a:lvl4pPr>
            <a:lvl5pPr marL="2286000" lvl="4" indent="-34925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SzPts val="19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gaabe328121_0_151"/>
          <p:cNvSpPr txBox="1">
            <a:spLocks noGrp="1"/>
          </p:cNvSpPr>
          <p:nvPr>
            <p:ph type="sldNum" idx="12"/>
          </p:nvPr>
        </p:nvSpPr>
        <p:spPr>
          <a:xfrm>
            <a:off x="9531515" y="6217622"/>
            <a:ext cx="6174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4037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2"/>
          </p:nvPr>
        </p:nvSpPr>
        <p:spPr>
          <a:xfrm>
            <a:off x="5730875" y="1827213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2"/>
          </p:nvPr>
        </p:nvSpPr>
        <p:spPr>
          <a:xfrm>
            <a:off x="708025" y="2505075"/>
            <a:ext cx="435292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3"/>
          </p:nvPr>
        </p:nvSpPr>
        <p:spPr>
          <a:xfrm>
            <a:off x="5208588" y="1681163"/>
            <a:ext cx="437197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4"/>
          </p:nvPr>
        </p:nvSpPr>
        <p:spPr>
          <a:xfrm>
            <a:off x="5208588" y="2505075"/>
            <a:ext cx="437197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4373563" y="987425"/>
            <a:ext cx="52070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2"/>
          </p:nvPr>
        </p:nvSpPr>
        <p:spPr>
          <a:xfrm>
            <a:off x="708025" y="2057400"/>
            <a:ext cx="33178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>
            <a:spLocks noGrp="1"/>
          </p:cNvSpPr>
          <p:nvPr>
            <p:ph type="pic" idx="2"/>
          </p:nvPr>
        </p:nvSpPr>
        <p:spPr>
          <a:xfrm>
            <a:off x="4373563" y="987425"/>
            <a:ext cx="52070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66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66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6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6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708025" y="2057400"/>
            <a:ext cx="33178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 rot="5400000">
            <a:off x="3598069" y="-229393"/>
            <a:ext cx="4114800" cy="822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 rot="5400000">
            <a:off x="5921375" y="2093913"/>
            <a:ext cx="5640388" cy="205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1"/>
          </p:nvPr>
        </p:nvSpPr>
        <p:spPr>
          <a:xfrm rot="5400000">
            <a:off x="1731169" y="111919"/>
            <a:ext cx="56403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"/>
          <p:cNvCxnSpPr/>
          <p:nvPr/>
        </p:nvCxnSpPr>
        <p:spPr>
          <a:xfrm>
            <a:off x="1543050" y="1524000"/>
            <a:ext cx="8229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275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000066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66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66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66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66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3" descr="penn_fulllogo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1104900" y="985849"/>
            <a:ext cx="8683800" cy="205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dirty="0" smtClean="0"/>
              <a:t>Does the number </a:t>
            </a:r>
            <a:r>
              <a:rPr lang="en-US" sz="3200" b="1" dirty="0"/>
              <a:t>of </a:t>
            </a:r>
            <a:r>
              <a:rPr lang="en-US" sz="3200" b="1" dirty="0" err="1"/>
              <a:t>microhemorrhages</a:t>
            </a:r>
            <a:r>
              <a:rPr lang="en-US" sz="3200" b="1" dirty="0"/>
              <a:t> </a:t>
            </a:r>
            <a:r>
              <a:rPr lang="en-US" sz="3200" b="1" dirty="0" smtClean="0"/>
              <a:t>help discriminate between amyloid </a:t>
            </a:r>
            <a:r>
              <a:rPr lang="en-US" sz="3200" b="1" dirty="0" err="1" smtClean="0"/>
              <a:t>angiopathy</a:t>
            </a:r>
            <a:r>
              <a:rPr lang="en-US" sz="3200" b="1" dirty="0" smtClean="0"/>
              <a:t> and amyloid </a:t>
            </a:r>
            <a:r>
              <a:rPr lang="en-US" sz="3200" b="1" dirty="0" err="1"/>
              <a:t>angiitis</a:t>
            </a:r>
            <a:r>
              <a:rPr lang="en-US" sz="3200" b="1" dirty="0"/>
              <a:t>?</a:t>
            </a:r>
            <a:endParaRPr sz="3200" b="1" dirty="0"/>
          </a:p>
        </p:txBody>
      </p:sp>
      <p:sp>
        <p:nvSpPr>
          <p:cNvPr id="101" name="Google Shape;101;p1"/>
          <p:cNvSpPr txBox="1"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Arial"/>
              <a:buNone/>
            </a:pPr>
            <a:r>
              <a:rPr lang="en-US" dirty="0"/>
              <a:t>Daniel Cristancho, MD, MBE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Arial"/>
              <a:buNone/>
            </a:pPr>
            <a:r>
              <a:rPr lang="en-US" dirty="0" smtClean="0"/>
              <a:t>Fall</a:t>
            </a:r>
            <a:r>
              <a:rPr lang="en-US" dirty="0" smtClean="0"/>
              <a:t> </a:t>
            </a:r>
            <a:r>
              <a:rPr lang="en-US" dirty="0"/>
              <a:t>2020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39d66ee43_0_0"/>
          <p:cNvSpPr txBox="1">
            <a:spLocks noGrp="1"/>
          </p:cNvSpPr>
          <p:nvPr>
            <p:ph type="title"/>
          </p:nvPr>
        </p:nvSpPr>
        <p:spPr>
          <a:xfrm>
            <a:off x="616050" y="539827"/>
            <a:ext cx="8872500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Terminology</a:t>
            </a:r>
            <a:endParaRPr/>
          </a:p>
        </p:txBody>
      </p:sp>
      <p:sp>
        <p:nvSpPr>
          <p:cNvPr id="108" name="Google Shape;108;gb39d66ee43_0_0"/>
          <p:cNvSpPr txBox="1">
            <a:spLocks noGrp="1"/>
          </p:cNvSpPr>
          <p:nvPr>
            <p:ph type="body" idx="1"/>
          </p:nvPr>
        </p:nvSpPr>
        <p:spPr>
          <a:xfrm>
            <a:off x="616050" y="1676825"/>
            <a:ext cx="8872500" cy="4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Cerebral amyloid angiopathy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Inflammatory cerebral amyloid angiopathy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Cerebral amyloid angiopathy-related inflammation (CAA-RI)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Amyloid-beta related angiitis (ABRA)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Primary angiitis of the central nervous system (PACNS)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b39d66ee43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7832" y="319761"/>
            <a:ext cx="4663611" cy="2173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b39d66ee43_0_6" descr="Figure 1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3536" y="2895600"/>
            <a:ext cx="6172198" cy="316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b39d66ee43_0_6"/>
          <p:cNvSpPr txBox="1"/>
          <p:nvPr/>
        </p:nvSpPr>
        <p:spPr>
          <a:xfrm>
            <a:off x="6937972" y="6096850"/>
            <a:ext cx="300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Moussaddy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al. Stroke. 2015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gb39d66ee43_0_13" descr="Fig.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707" y="552449"/>
            <a:ext cx="4179094" cy="4934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b39d66ee43_0_13" descr="Fig. 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2526" y="2238373"/>
            <a:ext cx="5698034" cy="208954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b39d66ee43_0_13"/>
          <p:cNvSpPr txBox="1"/>
          <p:nvPr/>
        </p:nvSpPr>
        <p:spPr>
          <a:xfrm>
            <a:off x="6520506" y="5996352"/>
            <a:ext cx="348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Martucci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al. Neuroradiology. 2014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gb39d66ee43_0_20" descr="https://cdn.jamanetwork.com/ama/content_public/journal/neur/934879/noi150087t1.png?Expires=2147483647&amp;Signature=yjbAhGDV1GOhpmjuc76ubb1U9NDPwuNIyI3VoFFLEUmhuwWSBjx45LqgTp7HRmzsJVprxFkY0UR4vUl4SDImGgwiOS3~QXiWvs1SuORBSx2~-pFHEV7p2wAqgOiw-TGr7RJVQpT1g5YWGrzNOLULV26dN4XCNBJBWw22Ier4e~DogPzT8XitbStUyH8~p1m~nEQt7YI58erUzqBPTgu~A5pZXjr4UfmGKhDf3e1D-OZ1V8qyVMBavgx3p6lwiRgRI8Rz6V8AvcobN09xUItL6pj0xA2byeunmYmY1VqQFX2O0usfXIkLVVh0C1qdPisauNOkpfXTdy~naUn-9w-RFA__&amp;Key-Pair-Id=APKAIE5G5CRDK6RD3PG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330" y="1150632"/>
            <a:ext cx="9689399" cy="370116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b39d66ee43_0_20"/>
          <p:cNvSpPr txBox="1"/>
          <p:nvPr/>
        </p:nvSpPr>
        <p:spPr>
          <a:xfrm>
            <a:off x="6978432" y="6206745"/>
            <a:ext cx="300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Moussaddy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al. Stroke. 2015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b39d66ee43_0_26" descr="https://cdn.jamanetwork.com/ama/content_public/journal/neur/934879/noi150087t2.png?Expires=2147483647&amp;Signature=gVWkFblNkqzyivdlgOUUw8hD424bSCNX~Dfd-W1WQVR1Mv34QsknXog9iOW-QKtFIeYKPyla78jZd7lPQvLUtOsclelcqUzjDjKscqgyhUiTZ6WuHz3u41VABXiqiJMTAaPhKHwn18XZFa1wAiLJIc2bzMvhBt0Pe0vRXA2WCYh95NUj1M1sgDsDk5orW6wi3I22pyJqg7aBCOACi0hpxcQztqD3bD4hGRd3HTnoFvRE78Gl4uBQwto5xFXEJHExGdDyOlKGem4Rs9vxn5NkYo01EAnvrn23xO5kqbI3L-4UDo1IBx8xwwRAMs09fQ01B-Y1vIFz1kjvRB1OrqPnlQ__&amp;Key-Pair-Id=APKAIE5G5CRDK6RD3PG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018" y="2057400"/>
            <a:ext cx="9996941" cy="2495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b39d66ee43_0_26"/>
          <p:cNvSpPr txBox="1"/>
          <p:nvPr/>
        </p:nvSpPr>
        <p:spPr>
          <a:xfrm>
            <a:off x="6654751" y="6142009"/>
            <a:ext cx="300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Moussaddy et al. Stroke. 2015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</Words>
  <Application>Microsoft Office PowerPoint</Application>
  <PresentationFormat>35mm Slides</PresentationFormat>
  <Paragraphs>29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Verdana</vt:lpstr>
      <vt:lpstr>Eclipse</vt:lpstr>
      <vt:lpstr>Does the number of microhemorrhages help discriminate between amyloid angiopathy and amyloid angiitis?</vt:lpstr>
      <vt:lpstr>Terminology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the number of microhemorrhages help discriminate between amyloid angiopathy and amyloid angiitis?</dc:title>
  <dc:creator>Scott E. Kasner</dc:creator>
  <cp:lastModifiedBy>Cucchiara, Brett</cp:lastModifiedBy>
  <cp:revision>1</cp:revision>
  <dcterms:created xsi:type="dcterms:W3CDTF">1995-06-17T23:31:02Z</dcterms:created>
  <dcterms:modified xsi:type="dcterms:W3CDTF">2021-01-05T17:32:26Z</dcterms:modified>
</cp:coreProperties>
</file>