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8"/>
  </p:notesMasterIdLst>
  <p:handoutMasterIdLst>
    <p:handoutMasterId r:id="rId9"/>
  </p:handoutMasterIdLst>
  <p:sldIdLst>
    <p:sldId id="367" r:id="rId2"/>
    <p:sldId id="577" r:id="rId3"/>
    <p:sldId id="578" r:id="rId4"/>
    <p:sldId id="579" r:id="rId5"/>
    <p:sldId id="580" r:id="rId6"/>
    <p:sldId id="581" r:id="rId7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71" autoAdjust="0"/>
    <p:restoredTop sz="94683" autoAdjust="0"/>
  </p:normalViewPr>
  <p:slideViewPr>
    <p:cSldViewPr>
      <p:cViewPr varScale="1">
        <p:scale>
          <a:sx n="109" d="100"/>
          <a:sy n="109" d="100"/>
        </p:scale>
        <p:origin x="774" y="108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04900" y="985838"/>
            <a:ext cx="8143875" cy="1444625"/>
          </a:xfrm>
        </p:spPr>
        <p:txBody>
          <a:bodyPr/>
          <a:lstStyle/>
          <a:p>
            <a:r>
              <a:rPr lang="en-US" altLang="en-US" sz="3600" dirty="0" smtClean="0"/>
              <a:t>Which types of vasculitis lead to </a:t>
            </a:r>
            <a:r>
              <a:rPr lang="en-US" altLang="en-US" sz="3600" dirty="0" err="1" smtClean="0"/>
              <a:t>aortitis</a:t>
            </a:r>
            <a:r>
              <a:rPr lang="en-US" altLang="en-US" sz="3600" dirty="0" smtClean="0"/>
              <a:t>?</a:t>
            </a:r>
            <a:endParaRPr lang="en-US" alt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Emily Grodinsky</a:t>
            </a:r>
          </a:p>
          <a:p>
            <a:r>
              <a:rPr lang="en-US" dirty="0" smtClean="0"/>
              <a:t>11.5.2020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Categorizing vessels by size</a:t>
            </a:r>
            <a:endParaRPr lang="en-US" dirty="0"/>
          </a:p>
        </p:txBody>
      </p:sp>
      <p:pic>
        <p:nvPicPr>
          <p:cNvPr id="4" name="Google Shape;68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41463" y="2057400"/>
            <a:ext cx="7468725" cy="40311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208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3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62100" y="533400"/>
            <a:ext cx="8382000" cy="5885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006" y="286384"/>
            <a:ext cx="3219197" cy="1111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6069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More on primary vasculitidities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Even diseases like GCA/</a:t>
            </a:r>
            <a:r>
              <a:rPr lang="en-US" sz="200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Takayasu</a:t>
            </a:r>
            <a:r>
              <a:rPr lang="en-US" sz="20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arteritis have significant effects from the smaller vessels (e.g., ophthalmic or retinal arteries in GCA leading to significant morbidity, despite not being “large vessels”)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Large vessel </a:t>
            </a:r>
            <a:r>
              <a:rPr lang="en-US" sz="200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vasculidities</a:t>
            </a:r>
            <a:r>
              <a:rPr lang="en-US" sz="20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have a predilection for well-developed wall layers like the elastic layer, found in large/medium arteries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Variable vessel vasculitis: </a:t>
            </a:r>
          </a:p>
          <a:p>
            <a:pPr marL="457200" lvl="0" indent="-3175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lang="en-US" sz="200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Behcets</a:t>
            </a:r>
            <a:endParaRPr lang="en-US" sz="200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457200" lvl="0" indent="-3175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lang="en-US" sz="20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Cogan’s syndrome (ocular inflammation, inner ear disease</a:t>
            </a:r>
            <a:r>
              <a:rPr lang="en-US" sz="200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)</a:t>
            </a:r>
          </a:p>
          <a:p>
            <a:pPr marL="457200" lvl="0" indent="-3175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endParaRPr lang="en-US" sz="200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13970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</a:pPr>
            <a:endParaRPr lang="en-US" sz="200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13970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</a:pPr>
            <a:r>
              <a:rPr lang="en-US" sz="2000" dirty="0" smtClean="0">
                <a:solidFill>
                  <a:srgbClr val="000000"/>
                </a:solidFill>
                <a:ea typeface="Arial"/>
                <a:cs typeface="Arial"/>
                <a:sym typeface="Wingdings" panose="05000000000000000000" pitchFamily="2" charset="2"/>
              </a:rPr>
              <a:t> </a:t>
            </a:r>
            <a:r>
              <a:rPr lang="en-US" sz="20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Ultimately, vessels of any size can be affected in any </a:t>
            </a:r>
            <a:r>
              <a:rPr lang="en-US" sz="200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vasculitic</a:t>
            </a:r>
            <a:r>
              <a:rPr lang="en-US" sz="20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process</a:t>
            </a:r>
          </a:p>
          <a:p>
            <a:pPr marL="13970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</a:pPr>
            <a:endParaRPr lang="en-US" sz="200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4" name="Right Arrow 3"/>
          <p:cNvSpPr/>
          <p:nvPr/>
        </p:nvSpPr>
        <p:spPr bwMode="auto">
          <a:xfrm>
            <a:off x="952500" y="5562600"/>
            <a:ext cx="762000" cy="228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992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ANCA-vasculitis aortitis -- rare but has been reported</a:t>
            </a:r>
            <a:endParaRPr lang="en-US" dirty="0"/>
          </a:p>
        </p:txBody>
      </p:sp>
      <p:pic>
        <p:nvPicPr>
          <p:cNvPr id="4" name="Google Shape;93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41463" y="1600200"/>
            <a:ext cx="7467600" cy="502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1657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Aortitis in non-primary vasculitis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latin typeface="Roboto"/>
                <a:ea typeface="Roboto"/>
                <a:cs typeface="Roboto"/>
                <a:sym typeface="Roboto"/>
              </a:rPr>
              <a:t>IgG4-related systemic disease (</a:t>
            </a:r>
            <a:r>
              <a:rPr lang="en-US" sz="2800" dirty="0" err="1">
                <a:latin typeface="Roboto"/>
                <a:ea typeface="Roboto"/>
                <a:cs typeface="Roboto"/>
                <a:sym typeface="Roboto"/>
              </a:rPr>
              <a:t>aortitis</a:t>
            </a:r>
            <a:r>
              <a:rPr lang="en-US" sz="2800" dirty="0">
                <a:latin typeface="Roboto"/>
                <a:ea typeface="Roboto"/>
                <a:cs typeface="Roboto"/>
                <a:sym typeface="Roboto"/>
              </a:rPr>
              <a:t> suspected to occur in 10-30% of patients w/ this disease)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latin typeface="Roboto"/>
                <a:ea typeface="Roboto"/>
                <a:cs typeface="Roboto"/>
                <a:sym typeface="Roboto"/>
              </a:rPr>
              <a:t>Relapsing </a:t>
            </a:r>
            <a:r>
              <a:rPr lang="en-US" sz="2800" dirty="0" err="1">
                <a:latin typeface="Roboto"/>
                <a:ea typeface="Roboto"/>
                <a:cs typeface="Roboto"/>
                <a:sym typeface="Roboto"/>
              </a:rPr>
              <a:t>polychondritis</a:t>
            </a:r>
            <a:endParaRPr lang="en-US" sz="28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latin typeface="Roboto"/>
                <a:ea typeface="Roboto"/>
                <a:cs typeface="Roboto"/>
                <a:sym typeface="Roboto"/>
              </a:rPr>
              <a:t>Systemic Lupus </a:t>
            </a:r>
            <a:r>
              <a:rPr lang="en-US" sz="2800" dirty="0" smtClean="0">
                <a:latin typeface="Roboto"/>
                <a:ea typeface="Roboto"/>
                <a:cs typeface="Roboto"/>
                <a:sym typeface="Roboto"/>
              </a:rPr>
              <a:t>Erythematosus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latin typeface="Roboto"/>
                <a:ea typeface="Roboto"/>
                <a:cs typeface="Roboto"/>
                <a:sym typeface="Roboto"/>
              </a:rPr>
              <a:t>Systemic infections (e.g., syphilis, tuberculosis)</a:t>
            </a:r>
          </a:p>
        </p:txBody>
      </p:sp>
    </p:spTree>
    <p:extLst>
      <p:ext uri="{BB962C8B-B14F-4D97-AF65-F5344CB8AC3E}">
        <p14:creationId xmlns:p14="http://schemas.microsoft.com/office/powerpoint/2010/main" val="3970566814"/>
      </p:ext>
    </p:extLst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28698</TotalTime>
  <Words>145</Words>
  <Application>Microsoft Office PowerPoint</Application>
  <PresentationFormat>35mm Slides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Roboto</vt:lpstr>
      <vt:lpstr>Times New Roman</vt:lpstr>
      <vt:lpstr>Verdana</vt:lpstr>
      <vt:lpstr>Wingdings</vt:lpstr>
      <vt:lpstr>Eclipse</vt:lpstr>
      <vt:lpstr>Which types of vasculitis lead to aortitis?</vt:lpstr>
      <vt:lpstr>Categorizing vessels by size</vt:lpstr>
      <vt:lpstr>PowerPoint Presentation</vt:lpstr>
      <vt:lpstr>More on primary vasculitidities</vt:lpstr>
      <vt:lpstr>ANCA-vasculitis aortitis -- rare but has been reported</vt:lpstr>
      <vt:lpstr>Aortitis in non-primary vasculitis processes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Keating, Devin M</cp:lastModifiedBy>
  <cp:revision>186</cp:revision>
  <dcterms:created xsi:type="dcterms:W3CDTF">1995-06-17T23:31:02Z</dcterms:created>
  <dcterms:modified xsi:type="dcterms:W3CDTF">2021-01-05T13:36:13Z</dcterms:modified>
</cp:coreProperties>
</file>