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7"/>
  </p:notesMasterIdLst>
  <p:handoutMasterIdLst>
    <p:handoutMasterId r:id="rId8"/>
  </p:handoutMasterIdLst>
  <p:sldIdLst>
    <p:sldId id="367" r:id="rId2"/>
    <p:sldId id="578" r:id="rId3"/>
    <p:sldId id="579" r:id="rId4"/>
    <p:sldId id="580" r:id="rId5"/>
    <p:sldId id="581" r:id="rId6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109" d="100"/>
          <a:sy n="109" d="100"/>
        </p:scale>
        <p:origin x="774" y="10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CC1D2E-044C-41AA-9E77-0A3AA8DBE4C0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0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73113" y="812800"/>
            <a:ext cx="601186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755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365127"/>
            <a:ext cx="8872538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23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hyperlink" Target="https://sagepub.com/journals-permissions" TargetMode="External"/><Relationship Id="rId4" Type="http://schemas.openxmlformats.org/officeDocument/2006/relationships/hyperlink" Target="https://doi.org/10.1177/1747493019830065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What is the risk of ICH recurrence in patients with cerebral amyloid </a:t>
            </a:r>
            <a:r>
              <a:rPr lang="en-US" altLang="en-US" sz="3600" smtClean="0"/>
              <a:t>angiopathy?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Ossama Khazaal	</a:t>
            </a:r>
          </a:p>
          <a:p>
            <a:r>
              <a:rPr lang="en-US" dirty="0" smtClean="0"/>
              <a:t>10/8/2020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942" t="13651" r="17391" b="4512"/>
          <a:stretch/>
        </p:blipFill>
        <p:spPr>
          <a:xfrm>
            <a:off x="800100" y="685800"/>
            <a:ext cx="4796314" cy="4648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34100" y="1808475"/>
            <a:ext cx="3478292" cy="3728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Single center MRI prospective cohort of consecutive CAA ICH survivors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2003-2012 at MGH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Spontaneous </a:t>
            </a:r>
            <a:r>
              <a:rPr lang="en-US" sz="1688" b="0" dirty="0" err="1"/>
              <a:t>sx</a:t>
            </a:r>
            <a:r>
              <a:rPr lang="en-US" sz="1688" b="0" dirty="0"/>
              <a:t> lobar ICH 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Definite, probable or possible CAA 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endParaRPr lang="en-US" sz="1688" b="0" dirty="0"/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META:</a:t>
            </a:r>
          </a:p>
          <a:p>
            <a:pPr marL="626901" lvl="1" indent="-241116">
              <a:buFont typeface="Arial" panose="020B0604020202020204" pitchFamily="34" charset="0"/>
              <a:buChar char="•"/>
            </a:pPr>
            <a:r>
              <a:rPr lang="en-US" sz="1688" b="0" dirty="0"/>
              <a:t>3 cohorts total 443 CAA-ICH patients</a:t>
            </a:r>
          </a:p>
          <a:p>
            <a:pPr marL="626901" lvl="1" indent="-241116">
              <a:buFont typeface="Arial" panose="020B0604020202020204" pitchFamily="34" charset="0"/>
              <a:buChar char="•"/>
            </a:pPr>
            <a:r>
              <a:rPr lang="en-US" sz="1688" b="0" dirty="0"/>
              <a:t>Mean f/u of 2.5y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endParaRPr lang="en-US" sz="1688" b="0" dirty="0"/>
          </a:p>
        </p:txBody>
      </p:sp>
    </p:spTree>
    <p:extLst>
      <p:ext uri="{BB962C8B-B14F-4D97-AF65-F5344CB8AC3E}">
        <p14:creationId xmlns:p14="http://schemas.microsoft.com/office/powerpoint/2010/main" val="225562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198" y="664369"/>
            <a:ext cx="3096816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589931" y="4578250"/>
            <a:ext cx="7290643" cy="50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5938" tIns="39488" rIns="75938" bIns="39488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928" b="0" dirty="0"/>
              <a:t>Figure 1. Time to recurrent symptomatic lobar intracerebral hemorrhage (ICH) during follow-up in our cohort. Kaplan–Meier estimate curves of progression to recurrent ICH (a) CAA patients with vs. without any </a:t>
            </a:r>
            <a:r>
              <a:rPr lang="en-US" altLang="en-US" sz="928" b="0" dirty="0" err="1"/>
              <a:t>cSS</a:t>
            </a:r>
            <a:r>
              <a:rPr lang="en-US" altLang="en-US" sz="928" b="0" dirty="0"/>
              <a:t> and (b) according to </a:t>
            </a:r>
            <a:r>
              <a:rPr lang="en-US" altLang="en-US" sz="928" b="0" dirty="0" err="1"/>
              <a:t>cSS</a:t>
            </a:r>
            <a:r>
              <a:rPr lang="en-US" altLang="en-US" sz="928" b="0" dirty="0"/>
              <a:t> burden (i.e. none, focal, disseminated). Testing of significance is by the log-rank test.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589931" y="5548016"/>
            <a:ext cx="7290643" cy="191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5938" tIns="37969" rIns="75938" bIns="37969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759" b="0" dirty="0"/>
              <a:t>Article Copyright © 2019 Authors, Source DOI: </a:t>
            </a:r>
            <a:r>
              <a:rPr lang="en-US" altLang="en-US" sz="759" b="0" dirty="0">
                <a:hlinkClick r:id="rId4"/>
              </a:rPr>
              <a:t>10.1177/1747493019830065</a:t>
            </a:r>
            <a:r>
              <a:rPr lang="en-US" altLang="en-US" sz="759" b="0" dirty="0"/>
              <a:t>. See content reuse guidelines at: </a:t>
            </a:r>
            <a:r>
              <a:rPr lang="en-US" altLang="en-US" sz="759" b="0" dirty="0">
                <a:hlinkClick r:id="rId5"/>
              </a:rPr>
              <a:t>sagepub.com/journals-permissions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81" y="1828800"/>
            <a:ext cx="6333755" cy="2283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1734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152400"/>
            <a:ext cx="8872538" cy="1325563"/>
          </a:xfrm>
        </p:spPr>
        <p:txBody>
          <a:bodyPr/>
          <a:lstStyle/>
          <a:p>
            <a:r>
              <a:rPr lang="en-US" dirty="0" smtClean="0"/>
              <a:t>Results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07231" y="2272114"/>
            <a:ext cx="8731091" cy="2170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240 patients (</a:t>
            </a:r>
            <a:r>
              <a:rPr lang="en-US" sz="1688" b="0" dirty="0" err="1"/>
              <a:t>cSS</a:t>
            </a:r>
            <a:r>
              <a:rPr lang="en-US" sz="1688" b="0" dirty="0"/>
              <a:t> prevalence 36%)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Median follow up of 2.6 years recurrence was seen in 58 patients (24%)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 err="1"/>
              <a:t>cSS</a:t>
            </a:r>
            <a:r>
              <a:rPr lang="en-US" sz="1688" b="0" dirty="0"/>
              <a:t> and </a:t>
            </a:r>
            <a:r>
              <a:rPr lang="en-US" sz="1688" b="0" dirty="0" err="1"/>
              <a:t>diss</a:t>
            </a:r>
            <a:r>
              <a:rPr lang="en-US" sz="1688" b="0" dirty="0"/>
              <a:t> SS were independent predictors of recurrent ICH (HR 2.26 and 3.59)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endParaRPr lang="en-US" sz="1688" b="0" dirty="0"/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Meta: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92 had recurrent ICH (pooled risk ratio of 6.9%/year, 95% CI:4.2-9.7%)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endParaRPr lang="en-US" sz="1688" b="0" dirty="0"/>
          </a:p>
        </p:txBody>
      </p:sp>
    </p:spTree>
    <p:extLst>
      <p:ext uri="{BB962C8B-B14F-4D97-AF65-F5344CB8AC3E}">
        <p14:creationId xmlns:p14="http://schemas.microsoft.com/office/powerpoint/2010/main" val="418066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927" t="21188" r="33261" b="18522"/>
          <a:stretch/>
        </p:blipFill>
        <p:spPr>
          <a:xfrm>
            <a:off x="610791" y="1100763"/>
            <a:ext cx="3568303" cy="47987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9700" y="1676400"/>
            <a:ext cx="3221117" cy="450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59 patients with probable CAA-ICH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MRI to analyze special distribution of 321 ICHs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Lesions preferentially found in temporal and occipital lobes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Hemorrhages tended to cluster, regardless of the lobe 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r>
              <a:rPr lang="en-US" sz="1688" b="0" dirty="0"/>
              <a:t>Recurrent hemorrhages (23 patients had recurrence) also tended to cluster whether symptomatic or asymptomatic </a:t>
            </a:r>
          </a:p>
          <a:p>
            <a:pPr marL="241116" indent="-241116">
              <a:buFont typeface="Arial" panose="020B0604020202020204" pitchFamily="34" charset="0"/>
              <a:buChar char="•"/>
            </a:pPr>
            <a:endParaRPr lang="en-US" sz="1688" b="0" dirty="0"/>
          </a:p>
        </p:txBody>
      </p:sp>
    </p:spTree>
    <p:extLst>
      <p:ext uri="{BB962C8B-B14F-4D97-AF65-F5344CB8AC3E}">
        <p14:creationId xmlns:p14="http://schemas.microsoft.com/office/powerpoint/2010/main" val="3820371150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28690</TotalTime>
  <Words>240</Words>
  <Application>Microsoft Office PowerPoint</Application>
  <PresentationFormat>35mm Slides</PresentationFormat>
  <Paragraphs>26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ＭＳ Ｐゴシック</vt:lpstr>
      <vt:lpstr>Arial</vt:lpstr>
      <vt:lpstr>Times New Roman</vt:lpstr>
      <vt:lpstr>Verdana</vt:lpstr>
      <vt:lpstr>Eclipse</vt:lpstr>
      <vt:lpstr>What is the risk of ICH recurrence in patients with cerebral amyloid angiopathy?</vt:lpstr>
      <vt:lpstr>PowerPoint Presentation</vt:lpstr>
      <vt:lpstr>PowerPoint Presentation</vt:lpstr>
      <vt:lpstr>Results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Keating, Devin M</cp:lastModifiedBy>
  <cp:revision>187</cp:revision>
  <dcterms:created xsi:type="dcterms:W3CDTF">1995-06-17T23:31:02Z</dcterms:created>
  <dcterms:modified xsi:type="dcterms:W3CDTF">2021-01-05T13:41:02Z</dcterms:modified>
</cp:coreProperties>
</file>