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0287000" cy="6858000" type="35mm"/>
  <p:notesSz cx="6858000" cy="9144000"/>
  <p:embeddedFontLst>
    <p:embeddedFont>
      <p:font typeface="Verdana" panose="020B0604030504040204" pitchFamily="34" charset="0"/>
      <p:regular r:id="rId7"/>
      <p:bold r:id="rId8"/>
      <p:italic r:id="rId9"/>
      <p:boldItalic r:id="rId10"/>
    </p:embeddedFont>
    <p:embeddedFont>
      <p:font typeface="Helvetica Neue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Ez4Z92HqSE+JZINS87HeE/Ubn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284" y="108"/>
      </p:cViewPr>
      <p:guideLst>
        <p:guide orient="horz" pos="21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863600" y="692150"/>
            <a:ext cx="5130800" cy="341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0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3600" y="692150"/>
            <a:ext cx="5130800" cy="341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b39b5802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5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b39b5802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35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Symptoms may include dizziness, anxiety, fear of death, dyspnea, chest pain, and sudden loss of consciousness.</a:t>
            </a:r>
            <a:endParaRPr sz="135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35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Above: Head CT showed curvilinear areas of very low attenuation (−600 HU) within several cerebral sulci, suggesting air emboli</a:t>
            </a:r>
            <a:endParaRPr sz="135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35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The classic course of arterial air emboli is to enter the first major branch off the aorta, the innominate artery, and to proceed to the right carotid circulation.</a:t>
            </a:r>
            <a:endParaRPr sz="135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350"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Jensen ME, Lipper MH. CT in iatrogenic cerebral air embolism. AJNR Am J Neuroradiol 1986; 7: 823– 27</a:t>
            </a:r>
            <a:endParaRPr sz="1350"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39b58029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5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39b58029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39b58029c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5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b39b58029c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Figure 1. Air embolism: Noncontrast computed tomography (CT) head scan performed immediately after intravenous line placement and acute onset of seizure showed air in the right parieto-occipital sulci, as well as the Sylvian fissure (A, arrow and B, circle). Repeat CT head 5 h after symptom onset showed sulcal effacement and resolution of air emboli in the right parieto-occipital region (C and D). Images have been windowed to best show the air.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Figure 2. Diffusion-weighted imaging sequences of noncontrast magnetic resonance imaging brain 22 h after symptom onset showed diffusion restriction in right occipital and temporal lobes (A and B).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" name="Google Shape;23;p4" descr="penn_full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aabe328121_0_151"/>
          <p:cNvSpPr txBox="1">
            <a:spLocks noGrp="1"/>
          </p:cNvSpPr>
          <p:nvPr>
            <p:ph type="title"/>
          </p:nvPr>
        </p:nvSpPr>
        <p:spPr>
          <a:xfrm>
            <a:off x="350663" y="593367"/>
            <a:ext cx="9585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aabe328121_0_151"/>
          <p:cNvSpPr txBox="1">
            <a:spLocks noGrp="1"/>
          </p:cNvSpPr>
          <p:nvPr>
            <p:ph type="body" idx="1"/>
          </p:nvPr>
        </p:nvSpPr>
        <p:spPr>
          <a:xfrm>
            <a:off x="350663" y="1536633"/>
            <a:ext cx="958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275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Char char="•"/>
              <a:defRPr/>
            </a:lvl1pPr>
            <a:lvl2pPr marL="914400" lvl="1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500"/>
              <a:buChar char="•"/>
              <a:defRPr/>
            </a:lvl2pPr>
            <a:lvl3pPr marL="1371600" lvl="2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4925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SzPts val="1900"/>
              <a:buChar char="•"/>
              <a:defRPr/>
            </a:lvl4pPr>
            <a:lvl5pPr marL="2286000" lvl="4" indent="-34925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SzPts val="19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gaabe328121_0_151"/>
          <p:cNvSpPr txBox="1">
            <a:spLocks noGrp="1"/>
          </p:cNvSpPr>
          <p:nvPr>
            <p:ph type="sldNum" idx="12"/>
          </p:nvPr>
        </p:nvSpPr>
        <p:spPr>
          <a:xfrm>
            <a:off x="9531515" y="6217622"/>
            <a:ext cx="6174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1541463" y="1827213"/>
            <a:ext cx="40370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5730875" y="1827213"/>
            <a:ext cx="4038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2"/>
          </p:nvPr>
        </p:nvSpPr>
        <p:spPr>
          <a:xfrm>
            <a:off x="708025" y="2505075"/>
            <a:ext cx="4352925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3"/>
          </p:nvPr>
        </p:nvSpPr>
        <p:spPr>
          <a:xfrm>
            <a:off x="5208588" y="1681163"/>
            <a:ext cx="437197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4"/>
          </p:nvPr>
        </p:nvSpPr>
        <p:spPr>
          <a:xfrm>
            <a:off x="5208588" y="2505075"/>
            <a:ext cx="4371975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1"/>
          </p:nvPr>
        </p:nvSpPr>
        <p:spPr>
          <a:xfrm>
            <a:off x="4373563" y="987425"/>
            <a:ext cx="52070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2"/>
          </p:nvPr>
        </p:nvSpPr>
        <p:spPr>
          <a:xfrm>
            <a:off x="708025" y="2057400"/>
            <a:ext cx="33178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>
            <a:spLocks noGrp="1"/>
          </p:cNvSpPr>
          <p:nvPr>
            <p:ph type="pic" idx="2"/>
          </p:nvPr>
        </p:nvSpPr>
        <p:spPr>
          <a:xfrm>
            <a:off x="4373563" y="987425"/>
            <a:ext cx="52070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66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66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66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66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66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>
            <a:off x="708025" y="2057400"/>
            <a:ext cx="33178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 rot="5400000">
            <a:off x="3598069" y="-229393"/>
            <a:ext cx="4114800" cy="822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title"/>
          </p:nvPr>
        </p:nvSpPr>
        <p:spPr>
          <a:xfrm rot="5400000">
            <a:off x="5921375" y="2093913"/>
            <a:ext cx="5640388" cy="205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body" idx="1"/>
          </p:nvPr>
        </p:nvSpPr>
        <p:spPr>
          <a:xfrm rot="5400000">
            <a:off x="1731169" y="111919"/>
            <a:ext cx="56403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3"/>
          <p:cNvCxnSpPr/>
          <p:nvPr/>
        </p:nvCxnSpPr>
        <p:spPr>
          <a:xfrm>
            <a:off x="1543050" y="1524000"/>
            <a:ext cx="8229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275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000066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66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66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66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66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dt" idx="10"/>
          </p:nvPr>
        </p:nvSpPr>
        <p:spPr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ftr" idx="11"/>
          </p:nvPr>
        </p:nvSpPr>
        <p:spPr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3" descr="penn_fulllogo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>
            <a:spLocks noGrp="1"/>
          </p:cNvSpPr>
          <p:nvPr>
            <p:ph type="ctrTitle"/>
          </p:nvPr>
        </p:nvSpPr>
        <p:spPr>
          <a:xfrm>
            <a:off x="1104900" y="985850"/>
            <a:ext cx="8683800" cy="1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b="1" dirty="0"/>
              <a:t>What are the Classic Imaging Findings of Air Embolism?</a:t>
            </a:r>
            <a:endParaRPr sz="3600" b="1" dirty="0"/>
          </a:p>
        </p:txBody>
      </p:sp>
      <p:sp>
        <p:nvSpPr>
          <p:cNvPr id="101" name="Google Shape;101;p1"/>
          <p:cNvSpPr txBox="1"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Arial"/>
              <a:buNone/>
            </a:pPr>
            <a:r>
              <a:rPr lang="en-US"/>
              <a:t>Daniel Cristancho, MD, MBE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Font typeface="Arial"/>
              <a:buNone/>
            </a:pPr>
            <a:r>
              <a:rPr lang="en-US"/>
              <a:t>October 29,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39b58029c_0_0"/>
          <p:cNvSpPr txBox="1"/>
          <p:nvPr/>
        </p:nvSpPr>
        <p:spPr>
          <a:xfrm>
            <a:off x="5094816" y="5916000"/>
            <a:ext cx="51921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200" tIns="109200" rIns="109200" bIns="1092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Lempel JK, Jozwik B, Manfredi C et-al. Cerebral air embolism: a result of atrioesophageal fistula. AJNR Am J Neuroradiol. 2012;33 (3): E40-1. doi:10.3174/ajnr.A3001</a:t>
            </a:r>
            <a:endParaRPr sz="1400"/>
          </a:p>
        </p:txBody>
      </p:sp>
      <p:pic>
        <p:nvPicPr>
          <p:cNvPr id="107" name="Google Shape;107;gb39b58029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" y="203200"/>
            <a:ext cx="4923377" cy="544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b39b58029c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6237" y="852933"/>
            <a:ext cx="4849272" cy="3448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gb39b58029c_0_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4345" y="216933"/>
            <a:ext cx="8498335" cy="450669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b39b58029c_0_51"/>
          <p:cNvSpPr txBox="1"/>
          <p:nvPr/>
        </p:nvSpPr>
        <p:spPr>
          <a:xfrm>
            <a:off x="2901066" y="5869300"/>
            <a:ext cx="7238100" cy="8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200" tIns="109200" rIns="109200" bIns="1092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Caulfield AF, Lansberg MG, Marks MP et-al. MRI characteristics of cerebral air embolism from a venous source. Neurology. 2006;66 (6): 945-6. doi:10.1212/01.wnl.0000203117.20406.eb</a:t>
            </a:r>
            <a:endParaRPr sz="1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b39b58029c_0_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" y="203200"/>
            <a:ext cx="4262755" cy="544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b39b58029c_0_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5654" y="1505850"/>
            <a:ext cx="5509895" cy="324532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b39b58029c_0_101"/>
          <p:cNvSpPr txBox="1"/>
          <p:nvPr/>
        </p:nvSpPr>
        <p:spPr>
          <a:xfrm>
            <a:off x="4931409" y="5652733"/>
            <a:ext cx="5265300" cy="11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200" tIns="109200" rIns="109200" bIns="1092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Chuang DY, Sundararajan S, Sundararajan VA, Feldman DI, Xiong W. Accidental Air Embolism: An Uncommon Cause of Iatrogenic Stroke. </a:t>
            </a:r>
            <a:r>
              <a:rPr lang="en-US" sz="1300">
                <a:solidFill>
                  <a:schemeClr val="dk1"/>
                </a:solidFill>
              </a:rPr>
              <a:t>Stroke. 2019;50:e183–e186.</a:t>
            </a:r>
            <a:endParaRPr sz="13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/>
              <a:t>https://doi.org/10.1161/STROKEAHA.119.025340</a:t>
            </a:r>
            <a:endParaRPr sz="1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Microsoft Office PowerPoint</Application>
  <PresentationFormat>35mm Slides</PresentationFormat>
  <Paragraphs>14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Verdana</vt:lpstr>
      <vt:lpstr>Arial</vt:lpstr>
      <vt:lpstr>Times New Roman</vt:lpstr>
      <vt:lpstr>Helvetica Neue</vt:lpstr>
      <vt:lpstr>Eclipse</vt:lpstr>
      <vt:lpstr>What are the Classic Imaging Findings of Air Embolism?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the Classic Imaging Findings of Air Embolism?</dc:title>
  <dc:creator>Scott E. Kasner</dc:creator>
  <cp:lastModifiedBy>Keating, Devin M</cp:lastModifiedBy>
  <cp:revision>1</cp:revision>
  <dcterms:created xsi:type="dcterms:W3CDTF">1995-06-17T23:31:02Z</dcterms:created>
  <dcterms:modified xsi:type="dcterms:W3CDTF">2021-01-05T17:40:13Z</dcterms:modified>
</cp:coreProperties>
</file>